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2"/>
  </p:notesMasterIdLst>
  <p:sldIdLst>
    <p:sldId id="256" r:id="rId2"/>
    <p:sldId id="258" r:id="rId3"/>
    <p:sldId id="260" r:id="rId4"/>
    <p:sldId id="257" r:id="rId5"/>
    <p:sldId id="343" r:id="rId6"/>
    <p:sldId id="305" r:id="rId7"/>
    <p:sldId id="263" r:id="rId8"/>
    <p:sldId id="348" r:id="rId9"/>
    <p:sldId id="285" r:id="rId10"/>
    <p:sldId id="306" r:id="rId11"/>
    <p:sldId id="264" r:id="rId12"/>
    <p:sldId id="279" r:id="rId13"/>
    <p:sldId id="349" r:id="rId14"/>
    <p:sldId id="350" r:id="rId15"/>
    <p:sldId id="309" r:id="rId16"/>
    <p:sldId id="310" r:id="rId17"/>
    <p:sldId id="311" r:id="rId18"/>
    <p:sldId id="312" r:id="rId19"/>
    <p:sldId id="314" r:id="rId20"/>
    <p:sldId id="351" r:id="rId21"/>
    <p:sldId id="315" r:id="rId22"/>
    <p:sldId id="316" r:id="rId23"/>
    <p:sldId id="317" r:id="rId24"/>
    <p:sldId id="313" r:id="rId25"/>
    <p:sldId id="318" r:id="rId26"/>
    <p:sldId id="319" r:id="rId27"/>
    <p:sldId id="320" r:id="rId28"/>
    <p:sldId id="321" r:id="rId29"/>
    <p:sldId id="353" r:id="rId30"/>
    <p:sldId id="322" r:id="rId31"/>
    <p:sldId id="325" r:id="rId32"/>
    <p:sldId id="326" r:id="rId33"/>
    <p:sldId id="327" r:id="rId34"/>
    <p:sldId id="328" r:id="rId35"/>
    <p:sldId id="329" r:id="rId36"/>
    <p:sldId id="347" r:id="rId37"/>
    <p:sldId id="323" r:id="rId38"/>
    <p:sldId id="324" r:id="rId39"/>
    <p:sldId id="354" r:id="rId40"/>
    <p:sldId id="330" r:id="rId41"/>
    <p:sldId id="331" r:id="rId42"/>
    <p:sldId id="332" r:id="rId43"/>
    <p:sldId id="333" r:id="rId44"/>
    <p:sldId id="334" r:id="rId45"/>
    <p:sldId id="335" r:id="rId46"/>
    <p:sldId id="357" r:id="rId47"/>
    <p:sldId id="355" r:id="rId48"/>
    <p:sldId id="356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08" r:id="rId57"/>
    <p:sldId id="344" r:id="rId58"/>
    <p:sldId id="345" r:id="rId59"/>
    <p:sldId id="346" r:id="rId60"/>
    <p:sldId id="286" r:id="rId61"/>
  </p:sldIdLst>
  <p:sldSz cx="9144000" cy="5143500" type="screen16x9"/>
  <p:notesSz cx="6858000" cy="9144000"/>
  <p:embeddedFontLst>
    <p:embeddedFont>
      <p:font typeface="Arvo" panose="020B0604020202020204" charset="0"/>
      <p:regular r:id="rId63"/>
      <p:bold r:id="rId64"/>
      <p:italic r:id="rId65"/>
      <p:boldItalic r:id="rId66"/>
    </p:embeddedFont>
    <p:embeddedFont>
      <p:font typeface="Bodoni" pitchFamily="2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entury Gothic" panose="020B0502020202020204" pitchFamily="34" charset="0"/>
      <p:regular r:id="rId75"/>
      <p:bold r:id="rId76"/>
      <p:italic r:id="rId77"/>
      <p:boldItalic r:id="rId78"/>
    </p:embeddedFont>
    <p:embeddedFont>
      <p:font typeface="Ubuntu" panose="020B0504030602030204" pitchFamily="34" charset="0"/>
      <p:regular r:id="rId79"/>
      <p:bold r:id="rId80"/>
      <p:italic r:id="rId81"/>
      <p:boldItalic r:id="rId82"/>
    </p:embeddedFont>
    <p:embeddedFont>
      <p:font typeface="Ubuntu Light" panose="020B0304030602030204" pitchFamily="34" charset="0"/>
      <p:regular r:id="rId83"/>
      <p:bold r:id="rId84"/>
      <p:italic r:id="rId85"/>
      <p:boldItalic r:id="rId86"/>
    </p:embeddedFont>
    <p:embeddedFont>
      <p:font typeface="Ubuntu Medium" panose="020B060403060203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89"/>
    <a:srgbClr val="C6E6A2"/>
    <a:srgbClr val="FF8181"/>
    <a:srgbClr val="85E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5B49AD-FE8F-4F48-9702-59776B1C2356}">
  <a:tblStyle styleId="{4E5B49AD-FE8F-4F48-9702-59776B1C23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D73861-BB32-4BB9-B4F4-43F0868BD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8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04" y="138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font" Target="fonts/font2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2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font" Target="fonts/font26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42eb61d9d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42eb61d9d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80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76a994d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76a994d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77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42eb61d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42eb61d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62" r:id="rId7"/>
    <p:sldLayoutId id="2147483664" r:id="rId8"/>
    <p:sldLayoutId id="2147483665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190172" y="1638430"/>
            <a:ext cx="6763656" cy="186664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RAPPORT DE STAGE</a:t>
            </a:r>
            <a:br>
              <a:rPr lang="fr-FR" dirty="0"/>
            </a:br>
            <a:r>
              <a:rPr lang="fr-FR" sz="2800" dirty="0"/>
              <a:t>CONCEPT X FORMATION</a:t>
            </a:r>
            <a:endParaRPr dirty="0"/>
          </a:p>
        </p:txBody>
      </p:sp>
      <p:sp>
        <p:nvSpPr>
          <p:cNvPr id="194" name="Google Shape;194;p32"/>
          <p:cNvSpPr txBox="1"/>
          <p:nvPr/>
        </p:nvSpPr>
        <p:spPr>
          <a:xfrm>
            <a:off x="703508" y="334629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GOUPTAR-TICKET Yanissa</a:t>
            </a:r>
            <a:endParaRPr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1FD11501-8030-4595-B687-7DFBC05FEC9D}"/>
              </a:ext>
            </a:extLst>
          </p:cNvPr>
          <p:cNvPicPr/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35" y="752421"/>
            <a:ext cx="4947922" cy="297429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4" name="Google Shape;802;p58">
            <a:extLst>
              <a:ext uri="{FF2B5EF4-FFF2-40B4-BE49-F238E27FC236}">
                <a16:creationId xmlns:a16="http://schemas.microsoft.com/office/drawing/2014/main" id="{4BBF3850-3706-4E27-8E2B-0205C3819E1F}"/>
              </a:ext>
            </a:extLst>
          </p:cNvPr>
          <p:cNvGrpSpPr/>
          <p:nvPr/>
        </p:nvGrpSpPr>
        <p:grpSpPr>
          <a:xfrm>
            <a:off x="1946771" y="586922"/>
            <a:ext cx="5274085" cy="3963308"/>
            <a:chOff x="3422350" y="731675"/>
            <a:chExt cx="4831537" cy="3674898"/>
          </a:xfrm>
        </p:grpSpPr>
        <p:sp>
          <p:nvSpPr>
            <p:cNvPr id="5" name="Google Shape;803;p58">
              <a:extLst>
                <a:ext uri="{FF2B5EF4-FFF2-40B4-BE49-F238E27FC236}">
                  <a16:creationId xmlns:a16="http://schemas.microsoft.com/office/drawing/2014/main" id="{18E56F69-B069-4DF7-928C-293587C101AD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04;p58">
              <a:extLst>
                <a:ext uri="{FF2B5EF4-FFF2-40B4-BE49-F238E27FC236}">
                  <a16:creationId xmlns:a16="http://schemas.microsoft.com/office/drawing/2014/main" id="{B56799D6-34BF-452E-82AF-7329AE264F2C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" name="Google Shape;805;p58">
              <a:extLst>
                <a:ext uri="{FF2B5EF4-FFF2-40B4-BE49-F238E27FC236}">
                  <a16:creationId xmlns:a16="http://schemas.microsoft.com/office/drawing/2014/main" id="{5419DA82-07F5-4CE1-A077-0CD361B59DF8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" name="Google Shape;806;p58">
              <a:extLst>
                <a:ext uri="{FF2B5EF4-FFF2-40B4-BE49-F238E27FC236}">
                  <a16:creationId xmlns:a16="http://schemas.microsoft.com/office/drawing/2014/main" id="{890D8C2F-CD3D-49CA-8E7C-2C782D951D76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7;p58">
              <a:extLst>
                <a:ext uri="{FF2B5EF4-FFF2-40B4-BE49-F238E27FC236}">
                  <a16:creationId xmlns:a16="http://schemas.microsoft.com/office/drawing/2014/main" id="{C8D512EF-8481-4BC8-AD35-70B1614A4115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8;p58">
              <a:extLst>
                <a:ext uri="{FF2B5EF4-FFF2-40B4-BE49-F238E27FC236}">
                  <a16:creationId xmlns:a16="http://schemas.microsoft.com/office/drawing/2014/main" id="{B03726D3-A7C3-452D-A60F-C50856EF96C2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9;p58">
              <a:extLst>
                <a:ext uri="{FF2B5EF4-FFF2-40B4-BE49-F238E27FC236}">
                  <a16:creationId xmlns:a16="http://schemas.microsoft.com/office/drawing/2014/main" id="{8633E302-381D-42B7-9442-49990C873E47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0;p58">
              <a:extLst>
                <a:ext uri="{FF2B5EF4-FFF2-40B4-BE49-F238E27FC236}">
                  <a16:creationId xmlns:a16="http://schemas.microsoft.com/office/drawing/2014/main" id="{C25DACAD-CAC1-46A9-AE97-804893B61C5C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1;p58">
              <a:extLst>
                <a:ext uri="{FF2B5EF4-FFF2-40B4-BE49-F238E27FC236}">
                  <a16:creationId xmlns:a16="http://schemas.microsoft.com/office/drawing/2014/main" id="{9D617824-FAC4-4106-AEE7-6AACF22A9D2A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12;p58">
              <a:extLst>
                <a:ext uri="{FF2B5EF4-FFF2-40B4-BE49-F238E27FC236}">
                  <a16:creationId xmlns:a16="http://schemas.microsoft.com/office/drawing/2014/main" id="{0A997119-EB86-4FC5-B981-E213D820D2B2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3;p58">
              <a:extLst>
                <a:ext uri="{FF2B5EF4-FFF2-40B4-BE49-F238E27FC236}">
                  <a16:creationId xmlns:a16="http://schemas.microsoft.com/office/drawing/2014/main" id="{F2F29C87-C9C4-455B-9CB9-05D4861C0C20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814;p58">
              <a:extLst>
                <a:ext uri="{FF2B5EF4-FFF2-40B4-BE49-F238E27FC236}">
                  <a16:creationId xmlns:a16="http://schemas.microsoft.com/office/drawing/2014/main" id="{8B33BB18-F117-49E7-B132-F2AC538685DC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5;p58">
              <a:extLst>
                <a:ext uri="{FF2B5EF4-FFF2-40B4-BE49-F238E27FC236}">
                  <a16:creationId xmlns:a16="http://schemas.microsoft.com/office/drawing/2014/main" id="{F9CEFA20-CDB1-446E-AB32-B85A44E52B72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6;p58">
              <a:extLst>
                <a:ext uri="{FF2B5EF4-FFF2-40B4-BE49-F238E27FC236}">
                  <a16:creationId xmlns:a16="http://schemas.microsoft.com/office/drawing/2014/main" id="{4C33905C-5D4D-4F67-9434-BBE4501168EE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7;p58">
              <a:extLst>
                <a:ext uri="{FF2B5EF4-FFF2-40B4-BE49-F238E27FC236}">
                  <a16:creationId xmlns:a16="http://schemas.microsoft.com/office/drawing/2014/main" id="{955C8954-DECB-4244-90CB-BD3C4068A2BB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8;p58">
              <a:extLst>
                <a:ext uri="{FF2B5EF4-FFF2-40B4-BE49-F238E27FC236}">
                  <a16:creationId xmlns:a16="http://schemas.microsoft.com/office/drawing/2014/main" id="{B84C8AD5-43E4-46F1-8D68-0AD569F9AC44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9;p58">
              <a:extLst>
                <a:ext uri="{FF2B5EF4-FFF2-40B4-BE49-F238E27FC236}">
                  <a16:creationId xmlns:a16="http://schemas.microsoft.com/office/drawing/2014/main" id="{1E3C9FC5-5841-4626-BEEF-F9A99B904543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0;p58">
              <a:extLst>
                <a:ext uri="{FF2B5EF4-FFF2-40B4-BE49-F238E27FC236}">
                  <a16:creationId xmlns:a16="http://schemas.microsoft.com/office/drawing/2014/main" id="{40DE3E40-9070-45ED-8A51-44480E8FD439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1;p58">
              <a:extLst>
                <a:ext uri="{FF2B5EF4-FFF2-40B4-BE49-F238E27FC236}">
                  <a16:creationId xmlns:a16="http://schemas.microsoft.com/office/drawing/2014/main" id="{A640066D-4964-4255-90AE-D0528E7FC580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22;p58">
              <a:extLst>
                <a:ext uri="{FF2B5EF4-FFF2-40B4-BE49-F238E27FC236}">
                  <a16:creationId xmlns:a16="http://schemas.microsoft.com/office/drawing/2014/main" id="{22AA3B21-3BD2-4979-81AF-BA7D1B3CD993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3;p58">
              <a:extLst>
                <a:ext uri="{FF2B5EF4-FFF2-40B4-BE49-F238E27FC236}">
                  <a16:creationId xmlns:a16="http://schemas.microsoft.com/office/drawing/2014/main" id="{B0139214-686C-43CA-9ABC-B5A2DDB9C85E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4;p58">
              <a:extLst>
                <a:ext uri="{FF2B5EF4-FFF2-40B4-BE49-F238E27FC236}">
                  <a16:creationId xmlns:a16="http://schemas.microsoft.com/office/drawing/2014/main" id="{ADFD21C7-E700-4BB0-8796-9914B8F4C6B3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5;p58">
              <a:extLst>
                <a:ext uri="{FF2B5EF4-FFF2-40B4-BE49-F238E27FC236}">
                  <a16:creationId xmlns:a16="http://schemas.microsoft.com/office/drawing/2014/main" id="{FC99B4FC-E3F9-47B5-B558-00AD220B8993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60;p40">
            <a:extLst>
              <a:ext uri="{FF2B5EF4-FFF2-40B4-BE49-F238E27FC236}">
                <a16:creationId xmlns:a16="http://schemas.microsoft.com/office/drawing/2014/main" id="{EFDAC602-D1D8-430D-9056-5F90FD91D20F}"/>
              </a:ext>
            </a:extLst>
          </p:cNvPr>
          <p:cNvSpPr txBox="1">
            <a:spLocks/>
          </p:cNvSpPr>
          <p:nvPr/>
        </p:nvSpPr>
        <p:spPr>
          <a:xfrm>
            <a:off x="2307770" y="1916299"/>
            <a:ext cx="4880897" cy="1247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LES ATTENTES  </a:t>
            </a:r>
          </a:p>
          <a:p>
            <a:pPr algn="ctr"/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OUTILS</a:t>
            </a:r>
          </a:p>
          <a:p>
            <a:pPr algn="ctr"/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REALISATIONS </a:t>
            </a:r>
          </a:p>
          <a:p>
            <a:pPr algn="ctr"/>
            <a:r>
              <a:rPr lang="fr-F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PROBLEMES RENCONTRES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 + </a:t>
            </a:r>
            <a:r>
              <a:rPr lang="fr-FR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SOLUTIONS</a:t>
            </a:r>
          </a:p>
        </p:txBody>
      </p:sp>
      <p:sp>
        <p:nvSpPr>
          <p:cNvPr id="33" name="Google Shape;260;p40">
            <a:extLst>
              <a:ext uri="{FF2B5EF4-FFF2-40B4-BE49-F238E27FC236}">
                <a16:creationId xmlns:a16="http://schemas.microsoft.com/office/drawing/2014/main" id="{2F130DAC-3C58-4ECA-9BCE-CBAF59BADDD0}"/>
              </a:ext>
            </a:extLst>
          </p:cNvPr>
          <p:cNvSpPr txBox="1">
            <a:spLocks/>
          </p:cNvSpPr>
          <p:nvPr/>
        </p:nvSpPr>
        <p:spPr>
          <a:xfrm>
            <a:off x="3699682" y="1348213"/>
            <a:ext cx="2034577" cy="504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MA MISSION</a:t>
            </a:r>
          </a:p>
        </p:txBody>
      </p:sp>
      <p:sp>
        <p:nvSpPr>
          <p:cNvPr id="34" name="Google Shape;260;p40">
            <a:extLst>
              <a:ext uri="{FF2B5EF4-FFF2-40B4-BE49-F238E27FC236}">
                <a16:creationId xmlns:a16="http://schemas.microsoft.com/office/drawing/2014/main" id="{620EB41C-FC4B-43FB-AB84-76B40295D4E0}"/>
              </a:ext>
            </a:extLst>
          </p:cNvPr>
          <p:cNvSpPr txBox="1">
            <a:spLocks/>
          </p:cNvSpPr>
          <p:nvPr/>
        </p:nvSpPr>
        <p:spPr>
          <a:xfrm>
            <a:off x="3708375" y="1363295"/>
            <a:ext cx="2034577" cy="504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MA MISSION</a:t>
            </a:r>
          </a:p>
        </p:txBody>
      </p:sp>
      <p:sp>
        <p:nvSpPr>
          <p:cNvPr id="35" name="Google Shape;260;p40">
            <a:extLst>
              <a:ext uri="{FF2B5EF4-FFF2-40B4-BE49-F238E27FC236}">
                <a16:creationId xmlns:a16="http://schemas.microsoft.com/office/drawing/2014/main" id="{BB25BE38-8A87-4C0D-9F63-97C30C036C14}"/>
              </a:ext>
            </a:extLst>
          </p:cNvPr>
          <p:cNvSpPr txBox="1">
            <a:spLocks/>
          </p:cNvSpPr>
          <p:nvPr/>
        </p:nvSpPr>
        <p:spPr>
          <a:xfrm>
            <a:off x="3685482" y="1368309"/>
            <a:ext cx="2048777" cy="504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MA MISSION</a:t>
            </a:r>
          </a:p>
        </p:txBody>
      </p:sp>
    </p:spTree>
    <p:extLst>
      <p:ext uri="{BB962C8B-B14F-4D97-AF65-F5344CB8AC3E}">
        <p14:creationId xmlns:p14="http://schemas.microsoft.com/office/powerpoint/2010/main" val="22064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title" idx="4"/>
          </p:nvPr>
        </p:nvSpPr>
        <p:spPr>
          <a:xfrm>
            <a:off x="-21450" y="537029"/>
            <a:ext cx="9144000" cy="995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u="sng" dirty="0">
                <a:solidFill>
                  <a:schemeClr val="accent1"/>
                </a:solidFill>
              </a:rPr>
              <a:t>MA MISSION :</a:t>
            </a:r>
            <a:br>
              <a:rPr lang="fr-FR" sz="2400" dirty="0"/>
            </a:br>
            <a:r>
              <a:rPr lang="fr-FR" sz="2400" dirty="0"/>
              <a:t>Créer une interface pour les intervenants</a:t>
            </a:r>
            <a:endParaRPr sz="2400" dirty="0"/>
          </a:p>
        </p:txBody>
      </p:sp>
      <p:cxnSp>
        <p:nvCxnSpPr>
          <p:cNvPr id="258" name="Google Shape;258;p40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40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 dirty="0">
                <a:latin typeface="Ubuntu Medium"/>
                <a:sym typeface="Ubuntu Medium"/>
              </a:rPr>
              <a:t>Qui sont les intervenants ?</a:t>
            </a:r>
            <a:endParaRPr dirty="0"/>
          </a:p>
        </p:txBody>
      </p:sp>
      <p:sp>
        <p:nvSpPr>
          <p:cNvPr id="260" name="Google Shape;260;p40"/>
          <p:cNvSpPr txBox="1">
            <a:spLocks noGrp="1"/>
          </p:cNvSpPr>
          <p:nvPr>
            <p:ph type="subTitle" idx="1"/>
          </p:nvPr>
        </p:nvSpPr>
        <p:spPr>
          <a:xfrm>
            <a:off x="1113222" y="2177000"/>
            <a:ext cx="3212403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Les intervenants accompagnent les stagiaires durant leurs formations afin d’acquérir de nouvelles compétences.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2" name="Google Shape;262;p40"/>
          <p:cNvSpPr txBox="1">
            <a:spLocks noGrp="1"/>
          </p:cNvSpPr>
          <p:nvPr>
            <p:ph type="subTitle" idx="3"/>
          </p:nvPr>
        </p:nvSpPr>
        <p:spPr>
          <a:xfrm>
            <a:off x="4818375" y="2177000"/>
            <a:ext cx="3583152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Permettre aux intervenants de remplir leur papier administratif plus facilement et rapidement.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tx1">
                    <a:lumMod val="50000"/>
                  </a:schemeClr>
                </a:solidFill>
              </a:rPr>
              <a:t>&gt;&gt; Améliorer 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le suivi de son dossier 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Google Shape;259;p40">
            <a:extLst>
              <a:ext uri="{FF2B5EF4-FFF2-40B4-BE49-F238E27FC236}">
                <a16:creationId xmlns:a16="http://schemas.microsoft.com/office/drawing/2014/main" id="{01493E90-D5B1-4122-BB08-671EC4E6725A}"/>
              </a:ext>
            </a:extLst>
          </p:cNvPr>
          <p:cNvSpPr txBox="1">
            <a:spLocks/>
          </p:cNvSpPr>
          <p:nvPr/>
        </p:nvSpPr>
        <p:spPr>
          <a:xfrm>
            <a:off x="1113225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b="0">
                <a:latin typeface="Ubuntu Medium"/>
                <a:sym typeface="Ubuntu Medium"/>
              </a:rPr>
              <a:t>Qui sont les intervenants ?</a:t>
            </a:r>
            <a:endParaRPr lang="en-US" dirty="0"/>
          </a:p>
        </p:txBody>
      </p:sp>
      <p:sp>
        <p:nvSpPr>
          <p:cNvPr id="10" name="Google Shape;259;p40">
            <a:extLst>
              <a:ext uri="{FF2B5EF4-FFF2-40B4-BE49-F238E27FC236}">
                <a16:creationId xmlns:a16="http://schemas.microsoft.com/office/drawing/2014/main" id="{60118623-B515-41F1-AA63-16F79A7CB808}"/>
              </a:ext>
            </a:extLst>
          </p:cNvPr>
          <p:cNvSpPr txBox="1">
            <a:spLocks/>
          </p:cNvSpPr>
          <p:nvPr/>
        </p:nvSpPr>
        <p:spPr>
          <a:xfrm>
            <a:off x="4818373" y="1532300"/>
            <a:ext cx="358315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fr-FR" b="0" dirty="0">
                <a:latin typeface="Ubuntu Medium"/>
                <a:sym typeface="Ubuntu Medium"/>
              </a:rPr>
              <a:t>Quel est le rôle de l’interface ? </a:t>
            </a:r>
            <a:endParaRPr lang="fr-FR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build="p"/>
      <p:bldP spid="26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5"/>
          <p:cNvSpPr/>
          <p:nvPr/>
        </p:nvSpPr>
        <p:spPr>
          <a:xfrm>
            <a:off x="3635075" y="727050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55"/>
          <p:cNvSpPr/>
          <p:nvPr/>
        </p:nvSpPr>
        <p:spPr>
          <a:xfrm>
            <a:off x="6111750" y="727050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751" name="Google Shape;751;p55"/>
          <p:cNvSpPr/>
          <p:nvPr/>
        </p:nvSpPr>
        <p:spPr>
          <a:xfrm>
            <a:off x="3635075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5"/>
          <p:cNvSpPr/>
          <p:nvPr/>
        </p:nvSpPr>
        <p:spPr>
          <a:xfrm>
            <a:off x="6111750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5"/>
          <p:cNvSpPr txBox="1"/>
          <p:nvPr/>
        </p:nvSpPr>
        <p:spPr>
          <a:xfrm>
            <a:off x="3759575" y="3020236"/>
            <a:ext cx="2103600" cy="8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Bootstrap</a:t>
            </a:r>
            <a:br>
              <a:rPr lang="es" dirty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dirty="0">
                <a:solidFill>
                  <a:schemeClr val="tx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Crée le design</a:t>
            </a:r>
            <a:endParaRPr sz="1200" dirty="0">
              <a:solidFill>
                <a:schemeClr val="tx1">
                  <a:lumMod val="50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6" name="Google Shape;756;p55"/>
          <p:cNvSpPr txBox="1"/>
          <p:nvPr/>
        </p:nvSpPr>
        <p:spPr>
          <a:xfrm>
            <a:off x="4150213" y="1046125"/>
            <a:ext cx="1858707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Poste de travail de l’entreprise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>
              <a:solidFill>
                <a:schemeClr val="tx1">
                  <a:lumMod val="50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Prise de note dans mon cahier </a:t>
            </a:r>
            <a:endParaRPr dirty="0">
              <a:solidFill>
                <a:schemeClr val="tx1">
                  <a:lumMod val="50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8" name="Google Shape;758;p55"/>
          <p:cNvSpPr txBox="1">
            <a:spLocks noGrp="1"/>
          </p:cNvSpPr>
          <p:nvPr>
            <p:ph type="title"/>
          </p:nvPr>
        </p:nvSpPr>
        <p:spPr>
          <a:xfrm>
            <a:off x="761754" y="2795417"/>
            <a:ext cx="2545800" cy="704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OUTILS UTILISÉS</a:t>
            </a:r>
            <a:endParaRPr lang="en-US" sz="1000" b="0" dirty="0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" name="Google Shape;753;p55">
            <a:extLst>
              <a:ext uri="{FF2B5EF4-FFF2-40B4-BE49-F238E27FC236}">
                <a16:creationId xmlns:a16="http://schemas.microsoft.com/office/drawing/2014/main" id="{8C986E1A-1439-4538-8927-D632AC4CA5E0}"/>
              </a:ext>
            </a:extLst>
          </p:cNvPr>
          <p:cNvSpPr txBox="1"/>
          <p:nvPr/>
        </p:nvSpPr>
        <p:spPr>
          <a:xfrm>
            <a:off x="6204750" y="1081350"/>
            <a:ext cx="2166600" cy="7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VSCode</a:t>
            </a:r>
            <a:br>
              <a:rPr lang="es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dirty="0">
                <a:solidFill>
                  <a:schemeClr val="tx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Pour coder</a:t>
            </a:r>
            <a:endParaRPr sz="1200" dirty="0">
              <a:solidFill>
                <a:schemeClr val="tx1">
                  <a:lumMod val="50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8931A65-D476-44B3-9BEA-E21F8FFC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199" y="2018174"/>
            <a:ext cx="487151" cy="487151"/>
          </a:xfrm>
          <a:prstGeom prst="rect">
            <a:avLst/>
          </a:prstGeom>
        </p:spPr>
      </p:pic>
      <p:pic>
        <p:nvPicPr>
          <p:cNvPr id="14" name="Picture 2" descr="Afficher l’image source">
            <a:extLst>
              <a:ext uri="{FF2B5EF4-FFF2-40B4-BE49-F238E27FC236}">
                <a16:creationId xmlns:a16="http://schemas.microsoft.com/office/drawing/2014/main" id="{0942F2FA-9047-4997-B36F-8AAE914C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26" y="3967581"/>
            <a:ext cx="507424" cy="50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oogle Shape;6328;p75">
            <a:extLst>
              <a:ext uri="{FF2B5EF4-FFF2-40B4-BE49-F238E27FC236}">
                <a16:creationId xmlns:a16="http://schemas.microsoft.com/office/drawing/2014/main" id="{867ECB77-ED45-4F65-86ED-33C3C30204C8}"/>
              </a:ext>
            </a:extLst>
          </p:cNvPr>
          <p:cNvGrpSpPr/>
          <p:nvPr/>
        </p:nvGrpSpPr>
        <p:grpSpPr>
          <a:xfrm>
            <a:off x="3916958" y="1872331"/>
            <a:ext cx="248923" cy="229401"/>
            <a:chOff x="-60988625" y="3740800"/>
            <a:chExt cx="316650" cy="310350"/>
          </a:xfrm>
          <a:solidFill>
            <a:schemeClr val="accent2">
              <a:lumMod val="90000"/>
            </a:schemeClr>
          </a:solidFill>
        </p:grpSpPr>
        <p:sp>
          <p:nvSpPr>
            <p:cNvPr id="16" name="Google Shape;6329;p75">
              <a:extLst>
                <a:ext uri="{FF2B5EF4-FFF2-40B4-BE49-F238E27FC236}">
                  <a16:creationId xmlns:a16="http://schemas.microsoft.com/office/drawing/2014/main" id="{8C068426-7CBD-4D55-A6F8-23E57C85D4DB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30;p75">
              <a:extLst>
                <a:ext uri="{FF2B5EF4-FFF2-40B4-BE49-F238E27FC236}">
                  <a16:creationId xmlns:a16="http://schemas.microsoft.com/office/drawing/2014/main" id="{035441A5-2FC2-469F-A216-5E4072A31A56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31;p75">
              <a:extLst>
                <a:ext uri="{FF2B5EF4-FFF2-40B4-BE49-F238E27FC236}">
                  <a16:creationId xmlns:a16="http://schemas.microsoft.com/office/drawing/2014/main" id="{3798994A-C064-4E6D-A7F1-BF56531F1C9D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5703;p73">
            <a:extLst>
              <a:ext uri="{FF2B5EF4-FFF2-40B4-BE49-F238E27FC236}">
                <a16:creationId xmlns:a16="http://schemas.microsoft.com/office/drawing/2014/main" id="{22A9D0CE-4E02-4A86-B890-80F05DFC8581}"/>
              </a:ext>
            </a:extLst>
          </p:cNvPr>
          <p:cNvGrpSpPr/>
          <p:nvPr/>
        </p:nvGrpSpPr>
        <p:grpSpPr>
          <a:xfrm>
            <a:off x="3866566" y="1221685"/>
            <a:ext cx="283647" cy="223274"/>
            <a:chOff x="5049725" y="2635825"/>
            <a:chExt cx="481825" cy="451700"/>
          </a:xfrm>
          <a:solidFill>
            <a:schemeClr val="accent2">
              <a:lumMod val="90000"/>
            </a:schemeClr>
          </a:solidFill>
        </p:grpSpPr>
        <p:sp>
          <p:nvSpPr>
            <p:cNvPr id="20" name="Google Shape;5704;p73">
              <a:extLst>
                <a:ext uri="{FF2B5EF4-FFF2-40B4-BE49-F238E27FC236}">
                  <a16:creationId xmlns:a16="http://schemas.microsoft.com/office/drawing/2014/main" id="{40026DC0-EAF5-4F23-805E-418AD8F244B3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705;p73">
              <a:extLst>
                <a:ext uri="{FF2B5EF4-FFF2-40B4-BE49-F238E27FC236}">
                  <a16:creationId xmlns:a16="http://schemas.microsoft.com/office/drawing/2014/main" id="{8694592F-F64B-4E1E-BA7E-D1C72209E759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706;p73">
              <a:extLst>
                <a:ext uri="{FF2B5EF4-FFF2-40B4-BE49-F238E27FC236}">
                  <a16:creationId xmlns:a16="http://schemas.microsoft.com/office/drawing/2014/main" id="{E2063FC4-EAAB-45AC-8800-DB3DBE77497A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" name="Google Shape;754;p55">
            <a:extLst>
              <a:ext uri="{FF2B5EF4-FFF2-40B4-BE49-F238E27FC236}">
                <a16:creationId xmlns:a16="http://schemas.microsoft.com/office/drawing/2014/main" id="{EBAC084C-0170-4B9D-8CA0-7F59BE108B21}"/>
              </a:ext>
            </a:extLst>
          </p:cNvPr>
          <p:cNvSpPr txBox="1"/>
          <p:nvPr/>
        </p:nvSpPr>
        <p:spPr>
          <a:xfrm>
            <a:off x="6291600" y="3019799"/>
            <a:ext cx="19929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PhpMyAdmin</a:t>
            </a:r>
            <a:br>
              <a:rPr lang="es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dirty="0">
                <a:solidFill>
                  <a:schemeClr val="tx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Gérer la base de données et effectuer des requêtes</a:t>
            </a:r>
            <a:endParaRPr sz="1200" dirty="0">
              <a:solidFill>
                <a:schemeClr val="tx1">
                  <a:lumMod val="50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CDB493-12E8-4844-BE73-743921AB8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539" y="3966090"/>
            <a:ext cx="859886" cy="50742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45CB406-89C1-48C3-A9C2-A982CEDED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15" b="42143"/>
          <a:stretch/>
        </p:blipFill>
        <p:spPr>
          <a:xfrm>
            <a:off x="1682777" y="1011464"/>
            <a:ext cx="2103405" cy="31205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B27515-AC18-45D7-A48B-7E360352D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38" r="78204"/>
          <a:stretch/>
        </p:blipFill>
        <p:spPr>
          <a:xfrm>
            <a:off x="5677130" y="1546425"/>
            <a:ext cx="2321359" cy="20506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EAAA25-8399-45CC-8242-9CFC2A69774E}"/>
              </a:ext>
            </a:extLst>
          </p:cNvPr>
          <p:cNvSpPr txBox="1"/>
          <p:nvPr/>
        </p:nvSpPr>
        <p:spPr>
          <a:xfrm>
            <a:off x="312057" y="231810"/>
            <a:ext cx="461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EXTRAIT DE LA BASE DE DONNEES</a:t>
            </a:r>
            <a:endParaRPr lang="fr-GP" sz="2400" b="1" u="sng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7E5BF9-99FE-4035-8F4A-D606590A71CD}"/>
              </a:ext>
            </a:extLst>
          </p:cNvPr>
          <p:cNvSpPr txBox="1"/>
          <p:nvPr/>
        </p:nvSpPr>
        <p:spPr>
          <a:xfrm>
            <a:off x="1849692" y="4111470"/>
            <a:ext cx="193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Tables pour le site</a:t>
            </a:r>
            <a:endParaRPr lang="fr-GP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ECE35F9-6BA5-44E5-AB6C-4F5799A66D01}"/>
              </a:ext>
            </a:extLst>
          </p:cNvPr>
          <p:cNvSpPr txBox="1"/>
          <p:nvPr/>
        </p:nvSpPr>
        <p:spPr>
          <a:xfrm>
            <a:off x="4731655" y="3597073"/>
            <a:ext cx="4212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Tables réservés à l’intranet avec le préfixe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intra</a:t>
            </a:r>
            <a:endParaRPr lang="fr-GP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3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DFE16E-46E1-4AD9-A497-57B067BF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15"/>
          <a:stretch/>
        </p:blipFill>
        <p:spPr>
          <a:xfrm>
            <a:off x="1221377" y="413905"/>
            <a:ext cx="2981517" cy="43517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2FEB98D-4BFF-407C-8C79-345DE7050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5" t="724" r="-1365" b="88969"/>
          <a:stretch/>
        </p:blipFill>
        <p:spPr>
          <a:xfrm>
            <a:off x="4861280" y="532578"/>
            <a:ext cx="3358342" cy="51358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69E096-64C4-4C11-BA17-B665736DD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18" b="92060"/>
          <a:stretch/>
        </p:blipFill>
        <p:spPr>
          <a:xfrm>
            <a:off x="535213" y="1401327"/>
            <a:ext cx="2981518" cy="47096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476FFB-E97A-417E-8C13-0A78ED265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416" r="25880" b="4867"/>
          <a:stretch/>
        </p:blipFill>
        <p:spPr>
          <a:xfrm>
            <a:off x="2416790" y="4291608"/>
            <a:ext cx="2981518" cy="51358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804B56-64A7-4D57-98F4-2BCED5FD9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991" r="16818" b="57068"/>
          <a:stretch/>
        </p:blipFill>
        <p:spPr>
          <a:xfrm>
            <a:off x="5402198" y="1460682"/>
            <a:ext cx="3251301" cy="51358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3901C3-F691-48C7-A1EC-A4121B4A0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26" b="39027"/>
          <a:stretch/>
        </p:blipFill>
        <p:spPr>
          <a:xfrm>
            <a:off x="5603952" y="3316890"/>
            <a:ext cx="3358342" cy="83457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0B7ED7-7645-4680-8157-BBE4118E7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06" b="22947"/>
          <a:stretch/>
        </p:blipFill>
        <p:spPr>
          <a:xfrm>
            <a:off x="3118968" y="2174329"/>
            <a:ext cx="3358346" cy="83457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C5287B-64FA-4130-A0FF-EB7705D44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98" t="52681" r="398" b="31534"/>
          <a:stretch/>
        </p:blipFill>
        <p:spPr>
          <a:xfrm>
            <a:off x="450220" y="3187104"/>
            <a:ext cx="2981518" cy="43517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5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4F7FFC93-3994-4106-847E-234056DE46E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35428" y="879579"/>
            <a:ext cx="8273143" cy="999896"/>
          </a:xfrm>
        </p:spPr>
        <p:txBody>
          <a:bodyPr/>
          <a:lstStyle/>
          <a:p>
            <a:pPr marL="425450" indent="-285750" algn="ctr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Page de connexion à l’espace.</a:t>
            </a:r>
          </a:p>
          <a:p>
            <a:pPr marL="139700" indent="0" algn="ctr"/>
            <a:endParaRPr lang="fr-FR" sz="1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139700" indent="0"/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- 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L’identifiant</a:t>
            </a: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 = son adresse mail</a:t>
            </a:r>
          </a:p>
          <a:p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- 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Le mot de passe </a:t>
            </a: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sera généré après la saisie de ces coordonnées dans l’intranet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1D4294B-FE63-4D6F-8CA2-ADA4E203DD8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-91679" y="556961"/>
            <a:ext cx="9144000" cy="4824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000" dirty="0"/>
              <a:t>REALISATION</a:t>
            </a:r>
            <a:endParaRPr lang="fr-GP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BC6B69-63B1-40DC-BFAB-0C2430BFBB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96" y="1879475"/>
            <a:ext cx="2720976" cy="265623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57807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0D67368-5B9B-4AE0-BDC9-774D50F348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9981"/>
            <a:ext cx="6248400" cy="470353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58810C-B347-40C2-8EBC-B7EFB75AD0DE}"/>
              </a:ext>
            </a:extLst>
          </p:cNvPr>
          <p:cNvSpPr txBox="1"/>
          <p:nvPr/>
        </p:nvSpPr>
        <p:spPr>
          <a:xfrm>
            <a:off x="4195353" y="130629"/>
            <a:ext cx="3225076" cy="369332"/>
          </a:xfrm>
          <a:prstGeom prst="rect">
            <a:avLst/>
          </a:prstGeom>
          <a:solidFill>
            <a:srgbClr val="C6E6A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Formulaire pour la connexion</a:t>
            </a:r>
          </a:p>
        </p:txBody>
      </p:sp>
    </p:spTree>
    <p:extLst>
      <p:ext uri="{BB962C8B-B14F-4D97-AF65-F5344CB8AC3E}">
        <p14:creationId xmlns:p14="http://schemas.microsoft.com/office/powerpoint/2010/main" val="37100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A10F08F-B14F-4D24-A309-2886591814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3285048"/>
            <a:ext cx="4970418" cy="10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100E66-60C2-4826-B340-E23109A6C966}"/>
              </a:ext>
            </a:extLst>
          </p:cNvPr>
          <p:cNvSpPr txBox="1"/>
          <p:nvPr/>
        </p:nvSpPr>
        <p:spPr>
          <a:xfrm>
            <a:off x="4688113" y="3922827"/>
            <a:ext cx="246743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Création des sessions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035246-B405-4B4A-AC83-D93B71A3B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209748"/>
            <a:ext cx="8708571" cy="221604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F72B59A-577D-433D-A84D-68F63DA50EF1}"/>
              </a:ext>
            </a:extLst>
          </p:cNvPr>
          <p:cNvSpPr txBox="1"/>
          <p:nvPr/>
        </p:nvSpPr>
        <p:spPr>
          <a:xfrm>
            <a:off x="3723639" y="1706779"/>
            <a:ext cx="534779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Requête qui permet de récupérer les informations de l’intervenant</a:t>
            </a:r>
          </a:p>
        </p:txBody>
      </p:sp>
    </p:spTree>
    <p:extLst>
      <p:ext uri="{BB962C8B-B14F-4D97-AF65-F5344CB8AC3E}">
        <p14:creationId xmlns:p14="http://schemas.microsoft.com/office/powerpoint/2010/main" val="152079756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7FE05B1-96C8-4242-A818-13872D339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4492"/>
            <a:ext cx="8382000" cy="25545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57074F0-A307-4382-8CA4-0F09995AA672}"/>
              </a:ext>
            </a:extLst>
          </p:cNvPr>
          <p:cNvSpPr txBox="1"/>
          <p:nvPr/>
        </p:nvSpPr>
        <p:spPr>
          <a:xfrm>
            <a:off x="1230267" y="791029"/>
            <a:ext cx="6683466" cy="400110"/>
          </a:xfrm>
          <a:prstGeom prst="rect">
            <a:avLst/>
          </a:prstGeom>
          <a:solidFill>
            <a:srgbClr val="FFE38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50000"/>
                  </a:schemeClr>
                </a:solidFill>
              </a:rPr>
              <a:t>Enregistrement de la connexion dans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65000211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4F7FFC93-3994-4106-847E-234056DE46E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246742" y="253999"/>
            <a:ext cx="3759200" cy="4789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425450" indent="-285750" algn="ctr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Page d’accueil (index)</a:t>
            </a:r>
            <a:endParaRPr lang="fr-FR" sz="105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2E4EDDC-724F-4920-80D0-4C63833AC2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10" y="149902"/>
            <a:ext cx="5020034" cy="4774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5097844" y="292467"/>
            <a:ext cx="5311200" cy="889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Sommaire</a:t>
            </a:r>
            <a:endParaRPr dirty="0"/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 idx="2"/>
          </p:nvPr>
        </p:nvSpPr>
        <p:spPr>
          <a:xfrm>
            <a:off x="4696223" y="1586942"/>
            <a:ext cx="5311200" cy="4445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 l’entreprise</a:t>
            </a:r>
            <a:endParaRPr dirty="0"/>
          </a:p>
        </p:txBody>
      </p:sp>
      <p:sp>
        <p:nvSpPr>
          <p:cNvPr id="208" name="Google Shape;208;p34"/>
          <p:cNvSpPr txBox="1">
            <a:spLocks noGrp="1"/>
          </p:cNvSpPr>
          <p:nvPr>
            <p:ph type="subTitle" idx="3"/>
          </p:nvPr>
        </p:nvSpPr>
        <p:spPr>
          <a:xfrm>
            <a:off x="4696224" y="2712721"/>
            <a:ext cx="3367200" cy="720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Contexte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Procédure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Problèmes + solutions …</a:t>
            </a:r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 idx="4"/>
          </p:nvPr>
        </p:nvSpPr>
        <p:spPr>
          <a:xfrm>
            <a:off x="4696225" y="2217415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Tout sur le projet</a:t>
            </a:r>
            <a:endParaRPr dirty="0"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Avis brèf sur le stage</a:t>
            </a:r>
            <a:endParaRPr dirty="0"/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</a:t>
            </a:r>
            <a:endParaRPr dirty="0"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237964-DC6C-4F31-8C3D-B8E76A1B3B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1"/>
          <a:stretch/>
        </p:blipFill>
        <p:spPr bwMode="auto">
          <a:xfrm>
            <a:off x="859971" y="602343"/>
            <a:ext cx="7424057" cy="43207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79D1E4-87A2-48B4-841A-C2175D415EC5}"/>
              </a:ext>
            </a:extLst>
          </p:cNvPr>
          <p:cNvSpPr txBox="1"/>
          <p:nvPr/>
        </p:nvSpPr>
        <p:spPr>
          <a:xfrm>
            <a:off x="2700340" y="312077"/>
            <a:ext cx="41866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Ubuntu" panose="020B0604020202020204" charset="0"/>
              </a:rPr>
              <a:t>Page d’accueil de l’intranet</a:t>
            </a:r>
            <a:endParaRPr lang="fr-GP" sz="2400" b="1" dirty="0">
              <a:solidFill>
                <a:schemeClr val="bg1"/>
              </a:solidFill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3F32E8-D11C-4E3D-ADAA-C087D069B25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10660" r="2785" b="7395"/>
          <a:stretch/>
        </p:blipFill>
        <p:spPr bwMode="auto">
          <a:xfrm>
            <a:off x="116114" y="455824"/>
            <a:ext cx="8882743" cy="443190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00D5560-E3E2-41AD-982B-9AF0F9E3B12A}"/>
              </a:ext>
            </a:extLst>
          </p:cNvPr>
          <p:cNvSpPr txBox="1"/>
          <p:nvPr/>
        </p:nvSpPr>
        <p:spPr>
          <a:xfrm>
            <a:off x="2983369" y="224991"/>
            <a:ext cx="3177262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Ubuntu" panose="020B0604020202020204" charset="0"/>
              </a:rPr>
              <a:t>PREMIERE</a:t>
            </a: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 </a:t>
            </a:r>
            <a:r>
              <a:rPr lang="fr-FR" sz="2400" b="1" dirty="0">
                <a:solidFill>
                  <a:schemeClr val="bg1"/>
                </a:solidFill>
                <a:latin typeface="Ubuntu" panose="020B0604020202020204" charset="0"/>
              </a:rPr>
              <a:t>VERSION</a:t>
            </a:r>
            <a:endParaRPr lang="fr-GP" sz="2400" b="1" dirty="0">
              <a:solidFill>
                <a:schemeClr val="bg1"/>
              </a:solidFill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574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98A6319-2C3C-44FF-952B-FD8AD76CBFD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10196" r="2956" b="7300"/>
          <a:stretch/>
        </p:blipFill>
        <p:spPr bwMode="auto">
          <a:xfrm>
            <a:off x="239487" y="503464"/>
            <a:ext cx="8606970" cy="4097565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35C66AA-5E26-4A8A-BD03-A6F1F7F9221C}"/>
              </a:ext>
            </a:extLst>
          </p:cNvPr>
          <p:cNvSpPr txBox="1"/>
          <p:nvPr/>
        </p:nvSpPr>
        <p:spPr>
          <a:xfrm>
            <a:off x="3616213" y="272631"/>
            <a:ext cx="1911573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/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sz="2400" b="1" baseline="30000" dirty="0">
                <a:solidFill>
                  <a:schemeClr val="bg1"/>
                </a:solidFill>
                <a:effectLst/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FR" sz="2400" b="1" dirty="0">
                <a:solidFill>
                  <a:schemeClr val="bg1"/>
                </a:solidFill>
                <a:effectLst/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b="1" dirty="0">
                <a:solidFill>
                  <a:schemeClr val="bg1"/>
                </a:solidFill>
                <a:latin typeface="Ubuntu" panose="020B0604020202020204" charset="0"/>
              </a:rPr>
              <a:t>VERSION</a:t>
            </a:r>
            <a:endParaRPr lang="fr-GP" sz="2400" b="1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78A7FB4-50AE-41E8-9029-6634FA5D9654}"/>
              </a:ext>
            </a:extLst>
          </p:cNvPr>
          <p:cNvCxnSpPr/>
          <p:nvPr/>
        </p:nvCxnSpPr>
        <p:spPr>
          <a:xfrm flipH="1">
            <a:off x="7362371" y="1778000"/>
            <a:ext cx="805543" cy="9506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CC780A4-0A35-4C43-8FC7-EFAA849ED549}"/>
              </a:ext>
            </a:extLst>
          </p:cNvPr>
          <p:cNvSpPr/>
          <p:nvPr/>
        </p:nvSpPr>
        <p:spPr>
          <a:xfrm>
            <a:off x="7765143" y="1291771"/>
            <a:ext cx="1081314" cy="48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P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803480-E146-41EA-A616-F05E1C483D5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84" t="28652" r="4754" b="64865"/>
          <a:stretch/>
        </p:blipFill>
        <p:spPr bwMode="auto">
          <a:xfrm>
            <a:off x="6103257" y="2810499"/>
            <a:ext cx="1661885" cy="7580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A3CE106-5651-4546-8318-2F0EFD3F77A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10386" r="86205" b="49576"/>
          <a:stretch/>
        </p:blipFill>
        <p:spPr bwMode="auto">
          <a:xfrm>
            <a:off x="239487" y="503464"/>
            <a:ext cx="1008742" cy="204597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0174B2E-81E3-4714-A8DE-6DB61A5B5AE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10386" r="86205" b="49576"/>
          <a:stretch/>
        </p:blipFill>
        <p:spPr bwMode="auto">
          <a:xfrm>
            <a:off x="2256971" y="1778000"/>
            <a:ext cx="1734458" cy="3229429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1DBC26-F006-4550-A117-B62F6F02C586}"/>
              </a:ext>
            </a:extLst>
          </p:cNvPr>
          <p:cNvSpPr/>
          <p:nvPr/>
        </p:nvSpPr>
        <p:spPr>
          <a:xfrm>
            <a:off x="254000" y="1233714"/>
            <a:ext cx="994229" cy="13380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P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40BE921-1C3D-4D08-98F1-F1E5B485EB01}"/>
              </a:ext>
            </a:extLst>
          </p:cNvPr>
          <p:cNvCxnSpPr>
            <a:cxnSpLocks/>
          </p:cNvCxnSpPr>
          <p:nvPr/>
        </p:nvCxnSpPr>
        <p:spPr>
          <a:xfrm>
            <a:off x="1262742" y="1954156"/>
            <a:ext cx="1001487" cy="7745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6415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BD2E40-B2FC-46DD-A226-143FBCFB31A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10196" r="2956" b="7300"/>
          <a:stretch/>
        </p:blipFill>
        <p:spPr bwMode="auto">
          <a:xfrm>
            <a:off x="239487" y="503464"/>
            <a:ext cx="8606970" cy="4097565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B5AC2BD-7A26-464C-BBB4-EA84CE5870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59" y="2572399"/>
            <a:ext cx="4289425" cy="9925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DACE7AB-2B32-4268-BB1C-6B174251C6A9}"/>
              </a:ext>
            </a:extLst>
          </p:cNvPr>
          <p:cNvSpPr txBox="1"/>
          <p:nvPr/>
        </p:nvSpPr>
        <p:spPr>
          <a:xfrm>
            <a:off x="3249726" y="342415"/>
            <a:ext cx="2644545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DERNIERE</a:t>
            </a:r>
            <a:r>
              <a:rPr lang="fr-FR" sz="2000" b="1" dirty="0">
                <a:solidFill>
                  <a:schemeClr val="bg1"/>
                </a:solidFill>
                <a:effectLst/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chemeClr val="bg1"/>
                </a:solidFill>
                <a:latin typeface="Ubuntu" panose="020B0604020202020204" charset="0"/>
              </a:rPr>
              <a:t>VERSION</a:t>
            </a:r>
            <a:endParaRPr lang="fr-GP" sz="2000" b="1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FC25F-D86A-4A74-8568-EE74C39B88CD}"/>
              </a:ext>
            </a:extLst>
          </p:cNvPr>
          <p:cNvSpPr/>
          <p:nvPr/>
        </p:nvSpPr>
        <p:spPr>
          <a:xfrm>
            <a:off x="1378857" y="1407886"/>
            <a:ext cx="2155372" cy="290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P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F6DD182-B2BA-436B-A251-6547F254BAC0}"/>
              </a:ext>
            </a:extLst>
          </p:cNvPr>
          <p:cNvCxnSpPr>
            <a:cxnSpLocks/>
          </p:cNvCxnSpPr>
          <p:nvPr/>
        </p:nvCxnSpPr>
        <p:spPr>
          <a:xfrm>
            <a:off x="1932214" y="1693589"/>
            <a:ext cx="738415" cy="858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67DD22F-27C8-4731-B8A1-6075EDE95658}"/>
              </a:ext>
            </a:extLst>
          </p:cNvPr>
          <p:cNvSpPr txBox="1"/>
          <p:nvPr/>
        </p:nvSpPr>
        <p:spPr>
          <a:xfrm>
            <a:off x="1878690" y="3426473"/>
            <a:ext cx="538661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Lien menant vers le menu spécifique à la formation</a:t>
            </a:r>
          </a:p>
        </p:txBody>
      </p:sp>
    </p:spTree>
    <p:extLst>
      <p:ext uri="{BB962C8B-B14F-4D97-AF65-F5344CB8AC3E}">
        <p14:creationId xmlns:p14="http://schemas.microsoft.com/office/powerpoint/2010/main" val="341255161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D19A52A-9638-43A2-83B4-CE61DF58A949}"/>
              </a:ext>
            </a:extLst>
          </p:cNvPr>
          <p:cNvSpPr txBox="1">
            <a:spLocks/>
          </p:cNvSpPr>
          <p:nvPr/>
        </p:nvSpPr>
        <p:spPr>
          <a:xfrm>
            <a:off x="435428" y="457307"/>
            <a:ext cx="8273143" cy="6299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 algn="ctr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Fiche pédagogique</a:t>
            </a:r>
          </a:p>
          <a:p>
            <a:pPr algn="ctr"/>
            <a:r>
              <a:rPr lang="fr-FR" sz="1800" dirty="0">
                <a:solidFill>
                  <a:schemeClr val="tx1">
                    <a:lumMod val="75000"/>
                  </a:schemeClr>
                </a:solidFill>
              </a:rPr>
              <a:t>Fiches où l’on saisit toutes les activités réalisées avec les stagiaires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D3592C64-F5F3-4C78-94DD-19EC883198DE}"/>
              </a:ext>
            </a:extLst>
          </p:cNvPr>
          <p:cNvSpPr txBox="1">
            <a:spLocks/>
          </p:cNvSpPr>
          <p:nvPr/>
        </p:nvSpPr>
        <p:spPr>
          <a:xfrm>
            <a:off x="529771" y="1571853"/>
            <a:ext cx="8273143" cy="9998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000" b="1" u="sng" dirty="0">
                <a:solidFill>
                  <a:schemeClr val="accent1">
                    <a:lumMod val="50000"/>
                  </a:schemeClr>
                </a:solidFill>
                <a:latin typeface="Ubuntu" panose="020B0604020202020204" charset="0"/>
              </a:rPr>
              <a:t>ETAPE 1 :</a:t>
            </a:r>
          </a:p>
          <a:p>
            <a:pPr algn="ctr"/>
            <a:endParaRPr lang="fr-FR" sz="1000" b="1" u="sng" dirty="0">
              <a:solidFill>
                <a:schemeClr val="accent1">
                  <a:lumMod val="50000"/>
                </a:schemeClr>
              </a:solidFill>
              <a:latin typeface="Ubuntu" panose="020B0604020202020204" charset="0"/>
            </a:endParaRPr>
          </a:p>
          <a:p>
            <a:pPr algn="ctr"/>
            <a:r>
              <a:rPr lang="fr-FR" sz="2000" dirty="0">
                <a:solidFill>
                  <a:schemeClr val="tx1">
                    <a:lumMod val="75000"/>
                  </a:schemeClr>
                </a:solidFill>
              </a:rPr>
              <a:t>Création de la table </a:t>
            </a:r>
            <a:r>
              <a:rPr lang="fr-FR" sz="2000" b="1" dirty="0" err="1">
                <a:solidFill>
                  <a:schemeClr val="tx1">
                    <a:lumMod val="75000"/>
                  </a:schemeClr>
                </a:solidFill>
              </a:rPr>
              <a:t>intra_fiche_peda</a:t>
            </a:r>
            <a:r>
              <a:rPr lang="fr-FR" sz="20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r-FR" sz="2000" dirty="0">
                <a:solidFill>
                  <a:schemeClr val="tx1">
                    <a:lumMod val="75000"/>
                  </a:schemeClr>
                </a:solidFill>
              </a:rPr>
              <a:t>contenant chaque champs de la fiche que l’intervenant saisie  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44CB410D-B91F-4B0A-9B3F-92CCBF0257C8}"/>
              </a:ext>
            </a:extLst>
          </p:cNvPr>
          <p:cNvSpPr txBox="1">
            <a:spLocks/>
          </p:cNvSpPr>
          <p:nvPr/>
        </p:nvSpPr>
        <p:spPr>
          <a:xfrm>
            <a:off x="529770" y="2343709"/>
            <a:ext cx="8273143" cy="6299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fr-F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8171CAA8-3F6B-46DF-9A50-06A452D4FFC4}"/>
              </a:ext>
            </a:extLst>
          </p:cNvPr>
          <p:cNvSpPr txBox="1">
            <a:spLocks/>
          </p:cNvSpPr>
          <p:nvPr/>
        </p:nvSpPr>
        <p:spPr>
          <a:xfrm>
            <a:off x="529770" y="2993573"/>
            <a:ext cx="8273143" cy="8546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000" b="1" u="sng" dirty="0">
                <a:solidFill>
                  <a:srgbClr val="0070C0"/>
                </a:solidFill>
                <a:latin typeface="Ubuntu" panose="020B0604020202020204" charset="0"/>
              </a:rPr>
              <a:t>ETAPE 2 :</a:t>
            </a:r>
          </a:p>
          <a:p>
            <a:pPr algn="ctr"/>
            <a:r>
              <a:rPr lang="fr-FR" sz="2400" dirty="0">
                <a:solidFill>
                  <a:schemeClr val="tx1">
                    <a:lumMod val="75000"/>
                  </a:schemeClr>
                </a:solidFill>
              </a:rPr>
              <a:t>Mise en forme de la fiche pédagogique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3B0B54-3532-441E-ADA9-A89A00124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724" r="10732" b="89967"/>
          <a:stretch/>
        </p:blipFill>
        <p:spPr>
          <a:xfrm>
            <a:off x="2950886" y="2071801"/>
            <a:ext cx="2056543" cy="32310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5464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35E2E8E-5D4B-4F82-B72D-2021B28E109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t="18771" r="3563" b="7550"/>
          <a:stretch/>
        </p:blipFill>
        <p:spPr bwMode="auto">
          <a:xfrm>
            <a:off x="146958" y="356507"/>
            <a:ext cx="8850084" cy="443048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308416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D40F065-7BD1-49EB-A536-1B68BD4362E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15937" r="37935" b="40412"/>
          <a:stretch/>
        </p:blipFill>
        <p:spPr bwMode="auto">
          <a:xfrm>
            <a:off x="76200" y="447156"/>
            <a:ext cx="8991600" cy="4511677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1904083-CC12-4806-93A9-2B47BD22C293}"/>
              </a:ext>
            </a:extLst>
          </p:cNvPr>
          <p:cNvSpPr txBox="1"/>
          <p:nvPr/>
        </p:nvSpPr>
        <p:spPr>
          <a:xfrm>
            <a:off x="2171473" y="262490"/>
            <a:ext cx="581705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Tableau récapitulatif de toutes les fiches pédagogiques</a:t>
            </a:r>
          </a:p>
        </p:txBody>
      </p:sp>
    </p:spTree>
    <p:extLst>
      <p:ext uri="{BB962C8B-B14F-4D97-AF65-F5344CB8AC3E}">
        <p14:creationId xmlns:p14="http://schemas.microsoft.com/office/powerpoint/2010/main" val="4280841527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>
            <a:extLst>
              <a:ext uri="{FF2B5EF4-FFF2-40B4-BE49-F238E27FC236}">
                <a16:creationId xmlns:a16="http://schemas.microsoft.com/office/drawing/2014/main" id="{371D0A32-199B-4CF6-9C75-F54E1ADF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45" y="351395"/>
            <a:ext cx="1320075" cy="59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EDFFAE1-0238-4BD0-B8EC-19E0F4670904}"/>
              </a:ext>
            </a:extLst>
          </p:cNvPr>
          <p:cNvSpPr txBox="1"/>
          <p:nvPr/>
        </p:nvSpPr>
        <p:spPr>
          <a:xfrm>
            <a:off x="3353525" y="323220"/>
            <a:ext cx="5228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bouton « Non validé/ Valider » à titre indicatif pour l’intervenant mais important pour les administrateurs </a:t>
            </a:r>
            <a:endParaRPr lang="fr-GP" sz="18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FB82689-7C3C-4D0C-9D7D-D87F6E0D12E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60388" r="74306" b="34024"/>
          <a:stretch/>
        </p:blipFill>
        <p:spPr bwMode="auto">
          <a:xfrm>
            <a:off x="573344" y="1320800"/>
            <a:ext cx="1016877" cy="5316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FEAFAFA-A641-4D7D-8507-32CDE19384DA}"/>
              </a:ext>
            </a:extLst>
          </p:cNvPr>
          <p:cNvSpPr txBox="1"/>
          <p:nvPr/>
        </p:nvSpPr>
        <p:spPr>
          <a:xfrm>
            <a:off x="1681755" y="1385783"/>
            <a:ext cx="4694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Bouton pour modifier la fiche après saisie </a:t>
            </a:r>
            <a:endParaRPr lang="fr-GP" sz="1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0BEDE9B-BB85-48CE-B0BC-4C25CBCC828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9" t="10812" r="31551" b="51304"/>
          <a:stretch/>
        </p:blipFill>
        <p:spPr bwMode="auto">
          <a:xfrm>
            <a:off x="1799772" y="2072835"/>
            <a:ext cx="7104742" cy="2782194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D1B9D26D-6A89-4AB4-8548-30FA6E60A47A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1144016" y="1790242"/>
            <a:ext cx="593522" cy="717988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Image 39">
            <a:extLst>
              <a:ext uri="{FF2B5EF4-FFF2-40B4-BE49-F238E27FC236}">
                <a16:creationId xmlns:a16="http://schemas.microsoft.com/office/drawing/2014/main" id="{ADAF3D3D-DC6B-4079-92DA-2CA0553C7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5"/>
          <a:stretch/>
        </p:blipFill>
        <p:spPr bwMode="auto">
          <a:xfrm>
            <a:off x="2010259" y="362304"/>
            <a:ext cx="1226427" cy="56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5998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BD6FBE0-0A6D-4FBB-9F38-CC2C8BF438D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3" t="10304" r="31052" b="67726"/>
          <a:stretch/>
        </p:blipFill>
        <p:spPr bwMode="auto">
          <a:xfrm>
            <a:off x="1587412" y="1016788"/>
            <a:ext cx="4965787" cy="1682869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C654C85-5046-4151-B531-DB26A30AA899}"/>
              </a:ext>
            </a:extLst>
          </p:cNvPr>
          <p:cNvSpPr txBox="1"/>
          <p:nvPr/>
        </p:nvSpPr>
        <p:spPr>
          <a:xfrm>
            <a:off x="1715364" y="446134"/>
            <a:ext cx="629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Bouton pour dupliquer le contenu d’une fiche vers une autre </a:t>
            </a:r>
            <a:endParaRPr lang="fr-GP" sz="1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BE522E-CCA9-485D-99E0-127A93F7B8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73" y="2821305"/>
            <a:ext cx="4732742" cy="21861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C2DC8A71-172D-42BF-A4D6-80E8A8DFA566}"/>
              </a:ext>
            </a:extLst>
          </p:cNvPr>
          <p:cNvCxnSpPr>
            <a:cxnSpLocks/>
          </p:cNvCxnSpPr>
          <p:nvPr/>
        </p:nvCxnSpPr>
        <p:spPr>
          <a:xfrm>
            <a:off x="1153887" y="815466"/>
            <a:ext cx="433525" cy="402646"/>
          </a:xfrm>
          <a:prstGeom prst="curvedConnector3">
            <a:avLst>
              <a:gd name="adj1" fmla="val 647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43C306AA-385E-49DA-86F4-BEF1F268DA5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9" t="23687" r="35664" b="72637"/>
          <a:stretch/>
        </p:blipFill>
        <p:spPr bwMode="auto">
          <a:xfrm>
            <a:off x="609600" y="413657"/>
            <a:ext cx="1105764" cy="458233"/>
          </a:xfrm>
          <a:prstGeom prst="rect">
            <a:avLst/>
          </a:prstGeom>
          <a:noFill/>
          <a:ln w="317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728680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D40F065-7BD1-49EB-A536-1B68BD4362E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15937" r="37935" b="40412"/>
          <a:stretch/>
        </p:blipFill>
        <p:spPr bwMode="auto">
          <a:xfrm>
            <a:off x="76200" y="447156"/>
            <a:ext cx="8991600" cy="4511677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081526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 idx="4294967295"/>
          </p:nvPr>
        </p:nvSpPr>
        <p:spPr>
          <a:xfrm>
            <a:off x="2324894" y="1570950"/>
            <a:ext cx="4494212" cy="12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DE L’ENTREPRISE</a:t>
            </a:r>
            <a:endParaRPr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1610EAB-4AA7-4DE2-8E0F-C919261442A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3" t="10813" r="31156" b="16354"/>
          <a:stretch/>
        </p:blipFill>
        <p:spPr bwMode="auto">
          <a:xfrm>
            <a:off x="2363785" y="667882"/>
            <a:ext cx="5570129" cy="4186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B8B03C1-12FF-41F0-AA86-E92BA0A5E6BE}"/>
              </a:ext>
            </a:extLst>
          </p:cNvPr>
          <p:cNvSpPr txBox="1"/>
          <p:nvPr/>
        </p:nvSpPr>
        <p:spPr>
          <a:xfrm>
            <a:off x="532945" y="467827"/>
            <a:ext cx="345848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50000"/>
                  </a:schemeClr>
                </a:solidFill>
              </a:rPr>
              <a:t>Lien vers l’aperçu de la fiche</a:t>
            </a:r>
          </a:p>
        </p:txBody>
      </p:sp>
    </p:spTree>
    <p:extLst>
      <p:ext uri="{BB962C8B-B14F-4D97-AF65-F5344CB8AC3E}">
        <p14:creationId xmlns:p14="http://schemas.microsoft.com/office/powerpoint/2010/main" val="422131093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A1DAB7F-B873-49F0-ADC6-6CD35F1CD5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30874" r="86205" b="60397"/>
          <a:stretch/>
        </p:blipFill>
        <p:spPr bwMode="auto">
          <a:xfrm>
            <a:off x="827315" y="428172"/>
            <a:ext cx="2122306" cy="870448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necteur : en arc 2">
            <a:extLst>
              <a:ext uri="{FF2B5EF4-FFF2-40B4-BE49-F238E27FC236}">
                <a16:creationId xmlns:a16="http://schemas.microsoft.com/office/drawing/2014/main" id="{CB3FCDC1-54ED-4724-B974-90960FA17C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0028" y="1351673"/>
            <a:ext cx="742568" cy="636461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DFE3EC63-DB22-489C-ACEE-18C846B44DB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10643" r="3107" b="56565"/>
          <a:stretch/>
        </p:blipFill>
        <p:spPr bwMode="auto">
          <a:xfrm>
            <a:off x="239486" y="2041187"/>
            <a:ext cx="8723085" cy="204458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FBB98A0-51FF-4391-BDA0-F67A0E92C93D}"/>
              </a:ext>
            </a:extLst>
          </p:cNvPr>
          <p:cNvSpPr txBox="1"/>
          <p:nvPr/>
        </p:nvSpPr>
        <p:spPr>
          <a:xfrm>
            <a:off x="3067047" y="571008"/>
            <a:ext cx="52496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Liste de toutes les formations pour lequel l’intervenant à participer</a:t>
            </a:r>
          </a:p>
        </p:txBody>
      </p:sp>
    </p:spTree>
    <p:extLst>
      <p:ext uri="{BB962C8B-B14F-4D97-AF65-F5344CB8AC3E}">
        <p14:creationId xmlns:p14="http://schemas.microsoft.com/office/powerpoint/2010/main" val="2216886904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F01D9AC-03F1-47B0-A99D-00A303E7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9" y="796425"/>
            <a:ext cx="8107911" cy="41094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A726930-019D-4FB1-B4DA-BC3D9A2FAC8B}"/>
              </a:ext>
            </a:extLst>
          </p:cNvPr>
          <p:cNvSpPr txBox="1"/>
          <p:nvPr/>
        </p:nvSpPr>
        <p:spPr>
          <a:xfrm>
            <a:off x="4230916" y="346037"/>
            <a:ext cx="428028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PARTIE IMPORTANTE :</a:t>
            </a:r>
          </a:p>
          <a:p>
            <a:pPr algn="ctr"/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Générer les fiches grâce au calendrier </a:t>
            </a:r>
          </a:p>
        </p:txBody>
      </p:sp>
    </p:spTree>
    <p:extLst>
      <p:ext uri="{BB962C8B-B14F-4D97-AF65-F5344CB8AC3E}">
        <p14:creationId xmlns:p14="http://schemas.microsoft.com/office/powerpoint/2010/main" val="10849139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E38684-E87D-4C3B-816A-8BEB4150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44" y="98857"/>
            <a:ext cx="7358511" cy="49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9482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2620E4-0DE4-4832-8B5B-82984C1DF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00"/>
          <a:stretch/>
        </p:blipFill>
        <p:spPr>
          <a:xfrm>
            <a:off x="116114" y="371926"/>
            <a:ext cx="8911771" cy="43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3637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F11265-FD27-4D7F-97D1-CFA256E48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4" y="1731551"/>
            <a:ext cx="7856991" cy="16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322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F55B733-7D44-49ED-8F29-73C701101CB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10558" r="71513" b="78272"/>
          <a:stretch/>
        </p:blipFill>
        <p:spPr bwMode="auto">
          <a:xfrm>
            <a:off x="2177142" y="1391740"/>
            <a:ext cx="4789715" cy="1180010"/>
          </a:xfrm>
          <a:prstGeom prst="rect">
            <a:avLst/>
          </a:prstGeom>
          <a:noFill/>
          <a:ln w="31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278DDE-093A-4A59-AEBB-529DDEA38D1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" t="10383" r="70488" b="8650"/>
          <a:stretch/>
        </p:blipFill>
        <p:spPr bwMode="auto">
          <a:xfrm>
            <a:off x="2794000" y="152400"/>
            <a:ext cx="3396343" cy="4833257"/>
          </a:xfrm>
          <a:prstGeom prst="rect">
            <a:avLst/>
          </a:prstGeom>
          <a:noFill/>
          <a:ln w="31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409C6C9-E09F-4693-B38D-6FD2C14F0480}"/>
              </a:ext>
            </a:extLst>
          </p:cNvPr>
          <p:cNvSpPr txBox="1"/>
          <p:nvPr/>
        </p:nvSpPr>
        <p:spPr>
          <a:xfrm>
            <a:off x="870857" y="650612"/>
            <a:ext cx="229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604020202020204" charset="0"/>
              </a:rPr>
              <a:t>Les tests</a:t>
            </a:r>
            <a:endParaRPr lang="fr-GP" sz="28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55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FC71412-46B5-432A-9C33-04B236674B9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7" t="15630" r="3778" b="18133"/>
          <a:stretch/>
        </p:blipFill>
        <p:spPr bwMode="auto">
          <a:xfrm>
            <a:off x="203199" y="808263"/>
            <a:ext cx="8810171" cy="3654879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ED1F965-CCD8-4F89-B8B9-1008FD47DA48}"/>
              </a:ext>
            </a:extLst>
          </p:cNvPr>
          <p:cNvSpPr txBox="1"/>
          <p:nvPr/>
        </p:nvSpPr>
        <p:spPr>
          <a:xfrm>
            <a:off x="1211686" y="280248"/>
            <a:ext cx="6793196" cy="400110"/>
          </a:xfrm>
          <a:prstGeom prst="rect">
            <a:avLst/>
          </a:prstGeom>
          <a:solidFill>
            <a:srgbClr val="C6E6A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50000"/>
                  </a:schemeClr>
                </a:solidFill>
              </a:rPr>
              <a:t>Version finale </a:t>
            </a:r>
            <a:r>
              <a:rPr lang="fr-FR" sz="2000" dirty="0">
                <a:solidFill>
                  <a:schemeClr val="tx1">
                    <a:lumMod val="50000"/>
                  </a:schemeClr>
                </a:solidFill>
              </a:rPr>
              <a:t>du tableau récapitulatif de toute les fiches</a:t>
            </a:r>
          </a:p>
        </p:txBody>
      </p:sp>
    </p:spTree>
    <p:extLst>
      <p:ext uri="{BB962C8B-B14F-4D97-AF65-F5344CB8AC3E}">
        <p14:creationId xmlns:p14="http://schemas.microsoft.com/office/powerpoint/2010/main" val="1665511603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D45657D-4D2A-4025-82A9-712BF10372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5" t="18848" r="31759" b="49604"/>
          <a:stretch/>
        </p:blipFill>
        <p:spPr bwMode="auto">
          <a:xfrm>
            <a:off x="449944" y="1207095"/>
            <a:ext cx="8323942" cy="2842391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DCDE1E-1FD8-467E-B4C0-6195290C71A0}"/>
              </a:ext>
            </a:extLst>
          </p:cNvPr>
          <p:cNvSpPr/>
          <p:nvPr/>
        </p:nvSpPr>
        <p:spPr>
          <a:xfrm>
            <a:off x="616857" y="2975428"/>
            <a:ext cx="7968343" cy="595086"/>
          </a:xfrm>
          <a:prstGeom prst="rect">
            <a:avLst/>
          </a:prstGeom>
          <a:noFill/>
          <a:ln w="28575">
            <a:solidFill>
              <a:srgbClr val="FFE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GP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724301-D644-41B1-A2F3-75ABDF519554}"/>
              </a:ext>
            </a:extLst>
          </p:cNvPr>
          <p:cNvSpPr txBox="1"/>
          <p:nvPr/>
        </p:nvSpPr>
        <p:spPr>
          <a:xfrm>
            <a:off x="3482009" y="681546"/>
            <a:ext cx="217272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50000"/>
                  </a:schemeClr>
                </a:solidFill>
              </a:rPr>
              <a:t>Intitulé de la fiche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DD228D-0194-492F-B93B-76CA963B4698}"/>
              </a:ext>
            </a:extLst>
          </p:cNvPr>
          <p:cNvSpPr/>
          <p:nvPr/>
        </p:nvSpPr>
        <p:spPr>
          <a:xfrm>
            <a:off x="6400800" y="2571750"/>
            <a:ext cx="1293541" cy="260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P"/>
          </a:p>
        </p:txBody>
      </p:sp>
    </p:spTree>
    <p:extLst>
      <p:ext uri="{BB962C8B-B14F-4D97-AF65-F5344CB8AC3E}">
        <p14:creationId xmlns:p14="http://schemas.microsoft.com/office/powerpoint/2010/main" val="2054939360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BD2E40-B2FC-46DD-A226-143FBCFB31A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10196" r="2956" b="7300"/>
          <a:stretch/>
        </p:blipFill>
        <p:spPr bwMode="auto">
          <a:xfrm>
            <a:off x="239487" y="503464"/>
            <a:ext cx="8606970" cy="4097565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B5AC2BD-7A26-464C-BBB4-EA84CE5870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59" y="2572399"/>
            <a:ext cx="4289425" cy="9925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FC25F-D86A-4A74-8568-EE74C39B88CD}"/>
              </a:ext>
            </a:extLst>
          </p:cNvPr>
          <p:cNvSpPr/>
          <p:nvPr/>
        </p:nvSpPr>
        <p:spPr>
          <a:xfrm>
            <a:off x="1378857" y="1407886"/>
            <a:ext cx="2155372" cy="290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P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F6DD182-B2BA-436B-A251-6547F254BAC0}"/>
              </a:ext>
            </a:extLst>
          </p:cNvPr>
          <p:cNvCxnSpPr>
            <a:cxnSpLocks/>
          </p:cNvCxnSpPr>
          <p:nvPr/>
        </p:nvCxnSpPr>
        <p:spPr>
          <a:xfrm>
            <a:off x="1932214" y="1693589"/>
            <a:ext cx="738415" cy="858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67DD22F-27C8-4731-B8A1-6075EDE95658}"/>
              </a:ext>
            </a:extLst>
          </p:cNvPr>
          <p:cNvSpPr txBox="1"/>
          <p:nvPr/>
        </p:nvSpPr>
        <p:spPr>
          <a:xfrm>
            <a:off x="1878690" y="3426473"/>
            <a:ext cx="538661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Lien menant vers le menu spécifique à la formation</a:t>
            </a:r>
          </a:p>
        </p:txBody>
      </p:sp>
    </p:spTree>
    <p:extLst>
      <p:ext uri="{BB962C8B-B14F-4D97-AF65-F5344CB8AC3E}">
        <p14:creationId xmlns:p14="http://schemas.microsoft.com/office/powerpoint/2010/main" val="24078119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1715958" y="1216840"/>
            <a:ext cx="5712080" cy="65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fr-FR" dirty="0">
                <a:solidFill>
                  <a:schemeClr val="tx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rPr>
              <a:t>Centre de formation d’adultes aux métiers du Multimédia, du Digital, du Numérique et de l’Audiovisuel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1854545" y="452191"/>
            <a:ext cx="3784255" cy="670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Quelques mots sur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66EAA9-0840-4EE2-8029-E6143E4D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619" y="436202"/>
            <a:ext cx="1803324" cy="854404"/>
          </a:xfrm>
          <a:prstGeom prst="rect">
            <a:avLst/>
          </a:prstGeom>
        </p:spPr>
      </p:pic>
      <p:grpSp>
        <p:nvGrpSpPr>
          <p:cNvPr id="6" name="Google Shape;3222;p68">
            <a:extLst>
              <a:ext uri="{FF2B5EF4-FFF2-40B4-BE49-F238E27FC236}">
                <a16:creationId xmlns:a16="http://schemas.microsoft.com/office/drawing/2014/main" id="{A3F52E86-1391-459B-8CA8-81F3A0FED6A5}"/>
              </a:ext>
            </a:extLst>
          </p:cNvPr>
          <p:cNvGrpSpPr/>
          <p:nvPr/>
        </p:nvGrpSpPr>
        <p:grpSpPr>
          <a:xfrm>
            <a:off x="1830492" y="2783753"/>
            <a:ext cx="193543" cy="275990"/>
            <a:chOff x="8304647" y="3738687"/>
            <a:chExt cx="225076" cy="320956"/>
          </a:xfrm>
          <a:solidFill>
            <a:schemeClr val="accent1">
              <a:lumMod val="75000"/>
            </a:schemeClr>
          </a:solidFill>
        </p:grpSpPr>
        <p:sp>
          <p:nvSpPr>
            <p:cNvPr id="7" name="Google Shape;3223;p68">
              <a:extLst>
                <a:ext uri="{FF2B5EF4-FFF2-40B4-BE49-F238E27FC236}">
                  <a16:creationId xmlns:a16="http://schemas.microsoft.com/office/drawing/2014/main" id="{A0A7D1DD-8E70-4624-B3E5-E8BCFD244D7A}"/>
                </a:ext>
              </a:extLst>
            </p:cNvPr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24;p68">
              <a:extLst>
                <a:ext uri="{FF2B5EF4-FFF2-40B4-BE49-F238E27FC236}">
                  <a16:creationId xmlns:a16="http://schemas.microsoft.com/office/drawing/2014/main" id="{E77B0629-F522-4B79-8207-E3B7BB874524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5;p68">
              <a:extLst>
                <a:ext uri="{FF2B5EF4-FFF2-40B4-BE49-F238E27FC236}">
                  <a16:creationId xmlns:a16="http://schemas.microsoft.com/office/drawing/2014/main" id="{A57B7485-7EB9-4C02-956B-F226F3117553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222;p68">
            <a:extLst>
              <a:ext uri="{FF2B5EF4-FFF2-40B4-BE49-F238E27FC236}">
                <a16:creationId xmlns:a16="http://schemas.microsoft.com/office/drawing/2014/main" id="{04F65B56-5ADD-4B02-BFC9-68B14D4133DF}"/>
              </a:ext>
            </a:extLst>
          </p:cNvPr>
          <p:cNvGrpSpPr/>
          <p:nvPr/>
        </p:nvGrpSpPr>
        <p:grpSpPr>
          <a:xfrm>
            <a:off x="4885533" y="2712244"/>
            <a:ext cx="193543" cy="275990"/>
            <a:chOff x="8304647" y="3738687"/>
            <a:chExt cx="225076" cy="320956"/>
          </a:xfrm>
          <a:solidFill>
            <a:schemeClr val="accent1">
              <a:lumMod val="75000"/>
            </a:schemeClr>
          </a:solidFill>
        </p:grpSpPr>
        <p:sp>
          <p:nvSpPr>
            <p:cNvPr id="11" name="Google Shape;3223;p68">
              <a:extLst>
                <a:ext uri="{FF2B5EF4-FFF2-40B4-BE49-F238E27FC236}">
                  <a16:creationId xmlns:a16="http://schemas.microsoft.com/office/drawing/2014/main" id="{58D8CA26-B339-4606-A189-9B0BDED28E27}"/>
                </a:ext>
              </a:extLst>
            </p:cNvPr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24;p68">
              <a:extLst>
                <a:ext uri="{FF2B5EF4-FFF2-40B4-BE49-F238E27FC236}">
                  <a16:creationId xmlns:a16="http://schemas.microsoft.com/office/drawing/2014/main" id="{F4F3D2F3-BCC4-459C-9585-26F714D0A761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5;p68">
              <a:extLst>
                <a:ext uri="{FF2B5EF4-FFF2-40B4-BE49-F238E27FC236}">
                  <a16:creationId xmlns:a16="http://schemas.microsoft.com/office/drawing/2014/main" id="{2F6385A9-C7A5-4188-BF7F-1ACCB3834151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00;p33">
            <a:extLst>
              <a:ext uri="{FF2B5EF4-FFF2-40B4-BE49-F238E27FC236}">
                <a16:creationId xmlns:a16="http://schemas.microsoft.com/office/drawing/2014/main" id="{9BDDDA70-D6D6-43C5-A952-29A18439B896}"/>
              </a:ext>
            </a:extLst>
          </p:cNvPr>
          <p:cNvSpPr txBox="1">
            <a:spLocks/>
          </p:cNvSpPr>
          <p:nvPr/>
        </p:nvSpPr>
        <p:spPr>
          <a:xfrm>
            <a:off x="3663213" y="2053739"/>
            <a:ext cx="1817569" cy="49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Ubuntu"/>
              <a:buNone/>
              <a:defRPr sz="2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doni"/>
              <a:buNone/>
              <a:defRPr sz="2400" b="1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r>
              <a:rPr lang="fr-FR" u="sng" dirty="0"/>
              <a:t>Historique</a:t>
            </a:r>
          </a:p>
        </p:txBody>
      </p:sp>
      <p:sp>
        <p:nvSpPr>
          <p:cNvPr id="23" name="Google Shape;199;p33">
            <a:extLst>
              <a:ext uri="{FF2B5EF4-FFF2-40B4-BE49-F238E27FC236}">
                <a16:creationId xmlns:a16="http://schemas.microsoft.com/office/drawing/2014/main" id="{D01A9EB2-E8B8-4F18-8C9C-195C14AF77E7}"/>
              </a:ext>
            </a:extLst>
          </p:cNvPr>
          <p:cNvSpPr txBox="1"/>
          <p:nvPr/>
        </p:nvSpPr>
        <p:spPr>
          <a:xfrm>
            <a:off x="1830492" y="3019563"/>
            <a:ext cx="2089003" cy="405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buNone/>
            </a:pPr>
            <a:r>
              <a:rPr lang="fr-FR" dirty="0">
                <a:solidFill>
                  <a:schemeClr val="tx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rPr>
              <a:t>Création de l’entreprise</a:t>
            </a:r>
          </a:p>
          <a:p>
            <a:pPr marL="0" lvl="0" indent="0" algn="just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endParaRPr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4" name="Google Shape;199;p33">
            <a:extLst>
              <a:ext uri="{FF2B5EF4-FFF2-40B4-BE49-F238E27FC236}">
                <a16:creationId xmlns:a16="http://schemas.microsoft.com/office/drawing/2014/main" id="{275029D2-9B17-4D77-83E9-602CF3E68FB7}"/>
              </a:ext>
            </a:extLst>
          </p:cNvPr>
          <p:cNvSpPr txBox="1"/>
          <p:nvPr/>
        </p:nvSpPr>
        <p:spPr>
          <a:xfrm>
            <a:off x="4815718" y="2920117"/>
            <a:ext cx="2805942" cy="639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fr-FR" dirty="0">
                <a:solidFill>
                  <a:schemeClr val="tx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rPr>
              <a:t>Création d’une deuxième centre aux Abymes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6" name="Google Shape;199;p33">
            <a:extLst>
              <a:ext uri="{FF2B5EF4-FFF2-40B4-BE49-F238E27FC236}">
                <a16:creationId xmlns:a16="http://schemas.microsoft.com/office/drawing/2014/main" id="{71D1A083-4C01-43F4-957D-97FF604296F6}"/>
              </a:ext>
            </a:extLst>
          </p:cNvPr>
          <p:cNvSpPr txBox="1"/>
          <p:nvPr/>
        </p:nvSpPr>
        <p:spPr>
          <a:xfrm>
            <a:off x="1522340" y="2542146"/>
            <a:ext cx="351829" cy="49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buNone/>
            </a:pPr>
            <a:r>
              <a:rPr lang="fr-FR" sz="2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/>
                <a:ea typeface="Ubuntu Light"/>
                <a:cs typeface="Ubuntu Light"/>
                <a:sym typeface="Ubuntu Light"/>
              </a:rPr>
              <a:t>2008</a:t>
            </a:r>
          </a:p>
          <a:p>
            <a:pPr marL="0" lvl="0" indent="0" algn="just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endParaRPr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7" name="Google Shape;199;p33">
            <a:extLst>
              <a:ext uri="{FF2B5EF4-FFF2-40B4-BE49-F238E27FC236}">
                <a16:creationId xmlns:a16="http://schemas.microsoft.com/office/drawing/2014/main" id="{641D56D6-EBE5-496F-B8DB-06543B023F74}"/>
              </a:ext>
            </a:extLst>
          </p:cNvPr>
          <p:cNvSpPr txBox="1"/>
          <p:nvPr/>
        </p:nvSpPr>
        <p:spPr>
          <a:xfrm>
            <a:off x="4535831" y="2548926"/>
            <a:ext cx="351829" cy="49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buNone/>
            </a:pPr>
            <a:r>
              <a:rPr lang="fr-FR" sz="2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/>
                <a:ea typeface="Ubuntu Light"/>
                <a:cs typeface="Ubuntu Light"/>
                <a:sym typeface="Ubuntu Light"/>
              </a:rPr>
              <a:t>2014</a:t>
            </a:r>
          </a:p>
          <a:p>
            <a:pPr marL="0" lvl="0" indent="0" algn="just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endParaRPr lang="fr-FR"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endParaRPr dirty="0">
              <a:solidFill>
                <a:schemeClr val="tx1">
                  <a:lumMod val="50000"/>
                </a:schemeClr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pSp>
        <p:nvGrpSpPr>
          <p:cNvPr id="28" name="Google Shape;1046;p67">
            <a:extLst>
              <a:ext uri="{FF2B5EF4-FFF2-40B4-BE49-F238E27FC236}">
                <a16:creationId xmlns:a16="http://schemas.microsoft.com/office/drawing/2014/main" id="{CC620741-8389-4523-BE8E-A073D8F1D94E}"/>
              </a:ext>
            </a:extLst>
          </p:cNvPr>
          <p:cNvGrpSpPr/>
          <p:nvPr/>
        </p:nvGrpSpPr>
        <p:grpSpPr>
          <a:xfrm>
            <a:off x="4096865" y="3130253"/>
            <a:ext cx="318951" cy="184392"/>
            <a:chOff x="4923925" y="1877500"/>
            <a:chExt cx="59525" cy="36975"/>
          </a:xfrm>
          <a:solidFill>
            <a:schemeClr val="accent1">
              <a:lumMod val="75000"/>
            </a:schemeClr>
          </a:solidFill>
        </p:grpSpPr>
        <p:sp>
          <p:nvSpPr>
            <p:cNvPr id="29" name="Google Shape;1047;p67">
              <a:extLst>
                <a:ext uri="{FF2B5EF4-FFF2-40B4-BE49-F238E27FC236}">
                  <a16:creationId xmlns:a16="http://schemas.microsoft.com/office/drawing/2014/main" id="{87D48AFB-AFA0-4B10-AF22-A446A5FCD249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48;p67">
              <a:extLst>
                <a:ext uri="{FF2B5EF4-FFF2-40B4-BE49-F238E27FC236}">
                  <a16:creationId xmlns:a16="http://schemas.microsoft.com/office/drawing/2014/main" id="{27D24C2C-0461-4B25-A07C-B8165ED92671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0" grpId="0"/>
      <p:bldP spid="22" grpId="0"/>
      <p:bldP spid="23" grpId="0" animBg="1"/>
      <p:bldP spid="24" grpId="0" animBg="1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87D31763-522B-4F5B-A055-0C1FC8D7922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t="10301" r="3211" b="47209"/>
          <a:stretch/>
        </p:blipFill>
        <p:spPr bwMode="auto">
          <a:xfrm>
            <a:off x="304977" y="412167"/>
            <a:ext cx="8635823" cy="2011719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6824B0-13EC-4470-9DAC-AEF17A0A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19" y="2719616"/>
            <a:ext cx="2905682" cy="182417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AAF93F6-90F4-4C58-A3C6-B4626C637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257" y="1657993"/>
            <a:ext cx="238805" cy="2842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69FBC7E-AFDF-4AE0-BDAE-5F832FC8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750" y="2719616"/>
            <a:ext cx="2922309" cy="182417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6840EF5-4FAF-40A6-9FCA-19D664248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536" y="1644528"/>
            <a:ext cx="253320" cy="31122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18F6D16-C5EC-49BC-B3AB-C553D752C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459" y="1660194"/>
            <a:ext cx="253321" cy="30039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5E97826-86FF-474C-B7A4-2246029AF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383" y="1666735"/>
            <a:ext cx="240846" cy="28901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5A6E07D-07C4-45D7-A88F-D66D5525AC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8832" y="1644528"/>
            <a:ext cx="226332" cy="27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063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CC2DD0-5C49-4E2E-8F83-2783D24F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45" y="449943"/>
            <a:ext cx="3180142" cy="196771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E68E64-0188-42B0-BE56-2185167C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00" y="416662"/>
            <a:ext cx="3180142" cy="197644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C7A14BB-C471-4FAA-A600-9175B5CDA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929" y="2583563"/>
            <a:ext cx="3180141" cy="197952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9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E6EA59-4D59-4D63-8865-EA91D56A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32" y="183062"/>
            <a:ext cx="1508125" cy="94140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051B0E-F4D2-4677-AA5E-19B5C30665D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9" t="15975" r="37292" b="45521"/>
          <a:stretch/>
        </p:blipFill>
        <p:spPr bwMode="auto">
          <a:xfrm>
            <a:off x="856343" y="1320800"/>
            <a:ext cx="7336971" cy="3265714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CA8AF4E-6E57-462B-8765-4A1B7ABE18DA}"/>
              </a:ext>
            </a:extLst>
          </p:cNvPr>
          <p:cNvSpPr txBox="1"/>
          <p:nvPr/>
        </p:nvSpPr>
        <p:spPr>
          <a:xfrm>
            <a:off x="3652499" y="1120745"/>
            <a:ext cx="1839002" cy="400110"/>
          </a:xfrm>
          <a:prstGeom prst="rect">
            <a:avLst/>
          </a:prstGeom>
          <a:solidFill>
            <a:srgbClr val="C6E6A2"/>
          </a:solidFill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2000" b="1" baseline="30000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ère</a:t>
            </a:r>
            <a:r>
              <a:rPr lang="fr-FR" sz="2000" b="1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</a:rPr>
              <a:t>VERSION</a:t>
            </a:r>
            <a:endParaRPr lang="fr-GP" sz="2000" b="1" dirty="0">
              <a:solidFill>
                <a:schemeClr val="tx1">
                  <a:lumMod val="50000"/>
                </a:schemeClr>
              </a:solidFill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35120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07527E-06C6-468D-AC29-95B1FD964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6" t="15537" r="2858" b="16095"/>
          <a:stretch/>
        </p:blipFill>
        <p:spPr>
          <a:xfrm>
            <a:off x="290758" y="684893"/>
            <a:ext cx="8562484" cy="37737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5DB6BE-D267-43BA-A721-0F279F1A76D9}"/>
              </a:ext>
            </a:extLst>
          </p:cNvPr>
          <p:cNvSpPr txBox="1"/>
          <p:nvPr/>
        </p:nvSpPr>
        <p:spPr>
          <a:xfrm>
            <a:off x="3545798" y="420237"/>
            <a:ext cx="1897059" cy="400110"/>
          </a:xfrm>
          <a:prstGeom prst="rect">
            <a:avLst/>
          </a:prstGeom>
          <a:solidFill>
            <a:srgbClr val="C6E6A2"/>
          </a:solidFill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sz="2000" b="1" baseline="30000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ème</a:t>
            </a:r>
            <a:r>
              <a:rPr lang="fr-FR" sz="2000" b="1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</a:rPr>
              <a:t>VERSION</a:t>
            </a:r>
            <a:endParaRPr lang="fr-GP" sz="2000" b="1" dirty="0">
              <a:solidFill>
                <a:schemeClr val="tx1">
                  <a:lumMod val="50000"/>
                </a:schemeClr>
              </a:solidFill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9923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A2AF6A-C89E-4F6B-9656-6A957BA8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42" y="1347697"/>
            <a:ext cx="6108516" cy="339054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EFCA9B2-ABCD-4851-AD06-0A5CB2936AFB}"/>
              </a:ext>
            </a:extLst>
          </p:cNvPr>
          <p:cNvSpPr txBox="1"/>
          <p:nvPr/>
        </p:nvSpPr>
        <p:spPr>
          <a:xfrm>
            <a:off x="161646" y="323593"/>
            <a:ext cx="882070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En cliquant sur le bouton « Écrire une observation » :</a:t>
            </a:r>
          </a:p>
          <a:p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&gt;&gt; L’intervenant sélectionne le nom du stagiaire </a:t>
            </a:r>
          </a:p>
          <a:p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&gt;&gt; Possibilité de faire une observation commune en cliquant sur « le groupe »</a:t>
            </a:r>
          </a:p>
        </p:txBody>
      </p:sp>
    </p:spTree>
    <p:extLst>
      <p:ext uri="{BB962C8B-B14F-4D97-AF65-F5344CB8AC3E}">
        <p14:creationId xmlns:p14="http://schemas.microsoft.com/office/powerpoint/2010/main" val="289356076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6C0038A-31C8-4D38-A78B-0D128B7B623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11081" r="3194" b="12707"/>
          <a:stretch/>
        </p:blipFill>
        <p:spPr bwMode="auto">
          <a:xfrm>
            <a:off x="283029" y="572860"/>
            <a:ext cx="8606971" cy="4197834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075A55F-9860-4A66-B3E8-304587B3D435}"/>
              </a:ext>
            </a:extLst>
          </p:cNvPr>
          <p:cNvSpPr txBox="1"/>
          <p:nvPr/>
        </p:nvSpPr>
        <p:spPr>
          <a:xfrm>
            <a:off x="5055283" y="375498"/>
            <a:ext cx="2651802" cy="400110"/>
          </a:xfrm>
          <a:prstGeom prst="rect">
            <a:avLst/>
          </a:prstGeom>
          <a:solidFill>
            <a:srgbClr val="C6E6A2"/>
          </a:solidFill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DERNIERE </a:t>
            </a:r>
            <a:r>
              <a:rPr lang="fr-FR" sz="2000" b="1" dirty="0">
                <a:solidFill>
                  <a:schemeClr val="tx1">
                    <a:lumMod val="50000"/>
                  </a:schemeClr>
                </a:solidFill>
                <a:latin typeface="Ubuntu" panose="020B0604020202020204" charset="0"/>
              </a:rPr>
              <a:t>VERSION</a:t>
            </a:r>
            <a:endParaRPr lang="fr-GP" sz="2000" b="1" dirty="0">
              <a:solidFill>
                <a:schemeClr val="tx1">
                  <a:lumMod val="50000"/>
                </a:schemeClr>
              </a:solidFill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0515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4E5715-341D-4AA9-9979-9D9ED360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547812"/>
            <a:ext cx="8029575" cy="20478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AFF1023-637A-4C52-A2A9-FF38C5C95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18" b="92060"/>
          <a:stretch/>
        </p:blipFill>
        <p:spPr>
          <a:xfrm>
            <a:off x="557212" y="798984"/>
            <a:ext cx="2981518" cy="47096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245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1F42D2-C32A-476C-A001-F5E70134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288237"/>
            <a:ext cx="8540750" cy="45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0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2B5C0B-323D-4922-B29A-FCB31592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293185"/>
            <a:ext cx="7362207" cy="46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91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DB4F6FF-D5B6-4B68-90F5-9AC5F2D7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2" y="211946"/>
            <a:ext cx="1692591" cy="104729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AEE3725-8FC1-45A6-BF7C-6558B400E75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t="16330" r="2689" b="7674"/>
          <a:stretch/>
        </p:blipFill>
        <p:spPr bwMode="auto">
          <a:xfrm>
            <a:off x="1603828" y="1059543"/>
            <a:ext cx="7309620" cy="3693886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90730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4ECF3D-20E4-4713-8264-76BFB879E7A3}"/>
              </a:ext>
            </a:extLst>
          </p:cNvPr>
          <p:cNvSpPr/>
          <p:nvPr/>
        </p:nvSpPr>
        <p:spPr>
          <a:xfrm>
            <a:off x="5014333" y="841830"/>
            <a:ext cx="3077382" cy="902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P"/>
          </a:p>
        </p:txBody>
      </p:sp>
      <p:grpSp>
        <p:nvGrpSpPr>
          <p:cNvPr id="17" name="Google Shape;6343;p75">
            <a:extLst>
              <a:ext uri="{FF2B5EF4-FFF2-40B4-BE49-F238E27FC236}">
                <a16:creationId xmlns:a16="http://schemas.microsoft.com/office/drawing/2014/main" id="{DDBAFE69-36D8-4600-AD6C-87F93E8E65D8}"/>
              </a:ext>
            </a:extLst>
          </p:cNvPr>
          <p:cNvGrpSpPr/>
          <p:nvPr/>
        </p:nvGrpSpPr>
        <p:grpSpPr>
          <a:xfrm>
            <a:off x="4030368" y="1763780"/>
            <a:ext cx="945607" cy="905102"/>
            <a:chOff x="-64406125" y="3362225"/>
            <a:chExt cx="318225" cy="314800"/>
          </a:xfrm>
          <a:solidFill>
            <a:srgbClr val="FF8181"/>
          </a:solidFill>
        </p:grpSpPr>
        <p:sp>
          <p:nvSpPr>
            <p:cNvPr id="18" name="Google Shape;6344;p75">
              <a:extLst>
                <a:ext uri="{FF2B5EF4-FFF2-40B4-BE49-F238E27FC236}">
                  <a16:creationId xmlns:a16="http://schemas.microsoft.com/office/drawing/2014/main" id="{13594DE1-1EBE-4408-A020-AFEEE40BD698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6345;p75">
              <a:extLst>
                <a:ext uri="{FF2B5EF4-FFF2-40B4-BE49-F238E27FC236}">
                  <a16:creationId xmlns:a16="http://schemas.microsoft.com/office/drawing/2014/main" id="{75E3CF9D-762D-4760-8E1A-92C30AA349E3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oogle Shape;6343;p75">
            <a:extLst>
              <a:ext uri="{FF2B5EF4-FFF2-40B4-BE49-F238E27FC236}">
                <a16:creationId xmlns:a16="http://schemas.microsoft.com/office/drawing/2014/main" id="{DA1E7E2E-3702-4906-9EDB-CD288B56B4B6}"/>
              </a:ext>
            </a:extLst>
          </p:cNvPr>
          <p:cNvGrpSpPr/>
          <p:nvPr/>
        </p:nvGrpSpPr>
        <p:grpSpPr>
          <a:xfrm>
            <a:off x="5278591" y="993585"/>
            <a:ext cx="368186" cy="364224"/>
            <a:chOff x="-64406125" y="3362225"/>
            <a:chExt cx="318225" cy="314800"/>
          </a:xfrm>
          <a:solidFill>
            <a:schemeClr val="accent2">
              <a:lumMod val="50000"/>
            </a:schemeClr>
          </a:solidFill>
        </p:grpSpPr>
        <p:sp>
          <p:nvSpPr>
            <p:cNvPr id="21" name="Google Shape;6344;p75">
              <a:extLst>
                <a:ext uri="{FF2B5EF4-FFF2-40B4-BE49-F238E27FC236}">
                  <a16:creationId xmlns:a16="http://schemas.microsoft.com/office/drawing/2014/main" id="{1AACA57A-0041-4A37-95EB-88CF9BBC10E4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Google Shape;6345;p75">
              <a:extLst>
                <a:ext uri="{FF2B5EF4-FFF2-40B4-BE49-F238E27FC236}">
                  <a16:creationId xmlns:a16="http://schemas.microsoft.com/office/drawing/2014/main" id="{9E199501-0852-4C86-8A88-C96AE1BBFDD3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Google Shape;6343;p75">
            <a:extLst>
              <a:ext uri="{FF2B5EF4-FFF2-40B4-BE49-F238E27FC236}">
                <a16:creationId xmlns:a16="http://schemas.microsoft.com/office/drawing/2014/main" id="{A882DCED-1884-44C8-B28D-4F47B9B9A103}"/>
              </a:ext>
            </a:extLst>
          </p:cNvPr>
          <p:cNvGrpSpPr/>
          <p:nvPr/>
        </p:nvGrpSpPr>
        <p:grpSpPr>
          <a:xfrm>
            <a:off x="1992054" y="2852704"/>
            <a:ext cx="368186" cy="364224"/>
            <a:chOff x="-64406125" y="3362225"/>
            <a:chExt cx="318225" cy="314800"/>
          </a:xfrm>
          <a:solidFill>
            <a:schemeClr val="accent2">
              <a:lumMod val="50000"/>
            </a:schemeClr>
          </a:solidFill>
        </p:grpSpPr>
        <p:sp>
          <p:nvSpPr>
            <p:cNvPr id="24" name="Google Shape;6344;p75">
              <a:extLst>
                <a:ext uri="{FF2B5EF4-FFF2-40B4-BE49-F238E27FC236}">
                  <a16:creationId xmlns:a16="http://schemas.microsoft.com/office/drawing/2014/main" id="{4AB20B0B-CA56-4BF4-8FCA-2EE786364F38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Google Shape;6345;p75">
              <a:extLst>
                <a:ext uri="{FF2B5EF4-FFF2-40B4-BE49-F238E27FC236}">
                  <a16:creationId xmlns:a16="http://schemas.microsoft.com/office/drawing/2014/main" id="{09222822-EA68-4DD3-8479-5C93FB522869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Google Shape;6570;p75">
            <a:extLst>
              <a:ext uri="{FF2B5EF4-FFF2-40B4-BE49-F238E27FC236}">
                <a16:creationId xmlns:a16="http://schemas.microsoft.com/office/drawing/2014/main" id="{96C9E0E0-C7A0-4943-B8F5-8052917D8C23}"/>
              </a:ext>
            </a:extLst>
          </p:cNvPr>
          <p:cNvGrpSpPr/>
          <p:nvPr/>
        </p:nvGrpSpPr>
        <p:grpSpPr>
          <a:xfrm>
            <a:off x="2146092" y="1058262"/>
            <a:ext cx="307261" cy="350079"/>
            <a:chOff x="4645650" y="3962900"/>
            <a:chExt cx="259950" cy="296175"/>
          </a:xfrm>
        </p:grpSpPr>
        <p:sp>
          <p:nvSpPr>
            <p:cNvPr id="27" name="Google Shape;6571;p75">
              <a:extLst>
                <a:ext uri="{FF2B5EF4-FFF2-40B4-BE49-F238E27FC236}">
                  <a16:creationId xmlns:a16="http://schemas.microsoft.com/office/drawing/2014/main" id="{BC9087CA-7D65-4F90-82F6-355324A885EF}"/>
                </a:ext>
              </a:extLst>
            </p:cNvPr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72;p75">
              <a:extLst>
                <a:ext uri="{FF2B5EF4-FFF2-40B4-BE49-F238E27FC236}">
                  <a16:creationId xmlns:a16="http://schemas.microsoft.com/office/drawing/2014/main" id="{5C0F171D-53B7-4FA3-B678-5F20C9B2A66C}"/>
                </a:ext>
              </a:extLst>
            </p:cNvPr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73;p75">
              <a:extLst>
                <a:ext uri="{FF2B5EF4-FFF2-40B4-BE49-F238E27FC236}">
                  <a16:creationId xmlns:a16="http://schemas.microsoft.com/office/drawing/2014/main" id="{40B5D366-5BAE-4286-BB8A-E18ECDB7AA20}"/>
                </a:ext>
              </a:extLst>
            </p:cNvPr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74;p75">
              <a:extLst>
                <a:ext uri="{FF2B5EF4-FFF2-40B4-BE49-F238E27FC236}">
                  <a16:creationId xmlns:a16="http://schemas.microsoft.com/office/drawing/2014/main" id="{44AE17CA-7AF6-44CB-8434-AE0E1C6765BB}"/>
                </a:ext>
              </a:extLst>
            </p:cNvPr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75;p75">
              <a:extLst>
                <a:ext uri="{FF2B5EF4-FFF2-40B4-BE49-F238E27FC236}">
                  <a16:creationId xmlns:a16="http://schemas.microsoft.com/office/drawing/2014/main" id="{97D1DEBD-DA8B-4713-AC64-8BC8369D5505}"/>
                </a:ext>
              </a:extLst>
            </p:cNvPr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76;p75">
              <a:extLst>
                <a:ext uri="{FF2B5EF4-FFF2-40B4-BE49-F238E27FC236}">
                  <a16:creationId xmlns:a16="http://schemas.microsoft.com/office/drawing/2014/main" id="{97A52E13-6D85-4CA0-982D-99E731A52F79}"/>
                </a:ext>
              </a:extLst>
            </p:cNvPr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F6A93360-A5C4-4EFB-B525-F44B80816439}"/>
              </a:ext>
            </a:extLst>
          </p:cNvPr>
          <p:cNvSpPr txBox="1"/>
          <p:nvPr/>
        </p:nvSpPr>
        <p:spPr>
          <a:xfrm>
            <a:off x="3389806" y="2688773"/>
            <a:ext cx="2256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Richard MAYOUTE </a:t>
            </a:r>
            <a:r>
              <a:rPr lang="fr-FR" dirty="0"/>
              <a:t>Gérant</a:t>
            </a:r>
            <a:endParaRPr lang="fr-GP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E15C182-E075-4ECD-B2BA-43C677DBAE65}"/>
              </a:ext>
            </a:extLst>
          </p:cNvPr>
          <p:cNvSpPr txBox="1"/>
          <p:nvPr/>
        </p:nvSpPr>
        <p:spPr>
          <a:xfrm>
            <a:off x="5819499" y="922116"/>
            <a:ext cx="2526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Mickaël MEZENCE </a:t>
            </a:r>
          </a:p>
          <a:p>
            <a:r>
              <a:rPr lang="fr-FR" dirty="0"/>
              <a:t>Responsable pédagogique </a:t>
            </a:r>
          </a:p>
          <a:p>
            <a:r>
              <a:rPr lang="fr-FR" dirty="0"/>
              <a:t>et logistique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3359F12-C151-4182-9431-A3C1DE9ECE67}"/>
              </a:ext>
            </a:extLst>
          </p:cNvPr>
          <p:cNvSpPr txBox="1"/>
          <p:nvPr/>
        </p:nvSpPr>
        <p:spPr>
          <a:xfrm>
            <a:off x="6024453" y="2485936"/>
            <a:ext cx="2465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Audrey ANTOINE </a:t>
            </a:r>
            <a:r>
              <a:rPr lang="fr-FR" dirty="0"/>
              <a:t>Assistante administrative au centre des Abymes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5F08A64-EA1D-43FF-8831-BBB53EB126B7}"/>
              </a:ext>
            </a:extLst>
          </p:cNvPr>
          <p:cNvSpPr txBox="1"/>
          <p:nvPr/>
        </p:nvSpPr>
        <p:spPr>
          <a:xfrm>
            <a:off x="4809412" y="3764946"/>
            <a:ext cx="2543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Sandy DESHAIES </a:t>
            </a:r>
            <a:r>
              <a:rPr lang="fr-FR" dirty="0"/>
              <a:t>Assistante administrative au centre à Basse-Terre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F00C7EA-9BEC-460C-AAD2-B6C1422110FE}"/>
              </a:ext>
            </a:extLst>
          </p:cNvPr>
          <p:cNvSpPr txBox="1"/>
          <p:nvPr/>
        </p:nvSpPr>
        <p:spPr>
          <a:xfrm>
            <a:off x="1156776" y="1466553"/>
            <a:ext cx="2310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Ketty de KERDORET </a:t>
            </a:r>
            <a:r>
              <a:rPr lang="fr-FR" dirty="0"/>
              <a:t>Responsable de formation</a:t>
            </a:r>
            <a:endParaRPr lang="fr-GP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0FAC692-AFD9-4AAA-AA41-D8FF19B396D9}"/>
              </a:ext>
            </a:extLst>
          </p:cNvPr>
          <p:cNvSpPr txBox="1"/>
          <p:nvPr/>
        </p:nvSpPr>
        <p:spPr>
          <a:xfrm>
            <a:off x="624205" y="3185967"/>
            <a:ext cx="3207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Sylvain VRAGAR </a:t>
            </a:r>
          </a:p>
          <a:p>
            <a:pPr algn="ctr"/>
            <a:r>
              <a:rPr lang="fr-FR" dirty="0"/>
              <a:t>Responsable des opérations de développement &amp; de communication</a:t>
            </a:r>
            <a:endParaRPr lang="fr-GP" dirty="0"/>
          </a:p>
        </p:txBody>
      </p:sp>
      <p:grpSp>
        <p:nvGrpSpPr>
          <p:cNvPr id="55" name="Google Shape;5837;p73">
            <a:extLst>
              <a:ext uri="{FF2B5EF4-FFF2-40B4-BE49-F238E27FC236}">
                <a16:creationId xmlns:a16="http://schemas.microsoft.com/office/drawing/2014/main" id="{947E57CF-5F32-48B4-BFCE-145DA9974FAE}"/>
              </a:ext>
            </a:extLst>
          </p:cNvPr>
          <p:cNvGrpSpPr/>
          <p:nvPr/>
        </p:nvGrpSpPr>
        <p:grpSpPr>
          <a:xfrm>
            <a:off x="7130372" y="2138894"/>
            <a:ext cx="253265" cy="339253"/>
            <a:chOff x="3938800" y="4399275"/>
            <a:chExt cx="359700" cy="481825"/>
          </a:xfrm>
        </p:grpSpPr>
        <p:sp>
          <p:nvSpPr>
            <p:cNvPr id="56" name="Google Shape;5838;p73">
              <a:extLst>
                <a:ext uri="{FF2B5EF4-FFF2-40B4-BE49-F238E27FC236}">
                  <a16:creationId xmlns:a16="http://schemas.microsoft.com/office/drawing/2014/main" id="{F0AF3714-D137-41A6-B2F1-A48E9725DF0C}"/>
                </a:ext>
              </a:extLst>
            </p:cNvPr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5839;p73">
              <a:extLst>
                <a:ext uri="{FF2B5EF4-FFF2-40B4-BE49-F238E27FC236}">
                  <a16:creationId xmlns:a16="http://schemas.microsoft.com/office/drawing/2014/main" id="{18A65C42-A3AB-469D-AA0C-E82BC685928C}"/>
                </a:ext>
              </a:extLst>
            </p:cNvPr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5840;p73">
              <a:extLst>
                <a:ext uri="{FF2B5EF4-FFF2-40B4-BE49-F238E27FC236}">
                  <a16:creationId xmlns:a16="http://schemas.microsoft.com/office/drawing/2014/main" id="{BF72B62B-9568-4905-89CF-CE72F2AFBA1A}"/>
                </a:ext>
              </a:extLst>
            </p:cNvPr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5841;p73">
              <a:extLst>
                <a:ext uri="{FF2B5EF4-FFF2-40B4-BE49-F238E27FC236}">
                  <a16:creationId xmlns:a16="http://schemas.microsoft.com/office/drawing/2014/main" id="{DE945186-FCE3-41A2-A769-0B15DFD5B640}"/>
                </a:ext>
              </a:extLst>
            </p:cNvPr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5842;p73">
              <a:extLst>
                <a:ext uri="{FF2B5EF4-FFF2-40B4-BE49-F238E27FC236}">
                  <a16:creationId xmlns:a16="http://schemas.microsoft.com/office/drawing/2014/main" id="{E8A03107-B906-4C5B-BE2E-E14CC77F1427}"/>
                </a:ext>
              </a:extLst>
            </p:cNvPr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" name="Google Shape;5837;p73">
            <a:extLst>
              <a:ext uri="{FF2B5EF4-FFF2-40B4-BE49-F238E27FC236}">
                <a16:creationId xmlns:a16="http://schemas.microsoft.com/office/drawing/2014/main" id="{E7B46CD4-2EF5-4027-B0D8-BDBA2407F24A}"/>
              </a:ext>
            </a:extLst>
          </p:cNvPr>
          <p:cNvGrpSpPr/>
          <p:nvPr/>
        </p:nvGrpSpPr>
        <p:grpSpPr>
          <a:xfrm>
            <a:off x="4502670" y="3964651"/>
            <a:ext cx="253265" cy="339253"/>
            <a:chOff x="3938800" y="4399275"/>
            <a:chExt cx="359700" cy="481825"/>
          </a:xfrm>
        </p:grpSpPr>
        <p:sp>
          <p:nvSpPr>
            <p:cNvPr id="62" name="Google Shape;5838;p73">
              <a:extLst>
                <a:ext uri="{FF2B5EF4-FFF2-40B4-BE49-F238E27FC236}">
                  <a16:creationId xmlns:a16="http://schemas.microsoft.com/office/drawing/2014/main" id="{47C9625A-F402-41D9-B2B1-B5208F76961B}"/>
                </a:ext>
              </a:extLst>
            </p:cNvPr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5839;p73">
              <a:extLst>
                <a:ext uri="{FF2B5EF4-FFF2-40B4-BE49-F238E27FC236}">
                  <a16:creationId xmlns:a16="http://schemas.microsoft.com/office/drawing/2014/main" id="{B14203C8-1142-4AD1-8823-8ED97B246B94}"/>
                </a:ext>
              </a:extLst>
            </p:cNvPr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5840;p73">
              <a:extLst>
                <a:ext uri="{FF2B5EF4-FFF2-40B4-BE49-F238E27FC236}">
                  <a16:creationId xmlns:a16="http://schemas.microsoft.com/office/drawing/2014/main" id="{6589CD1F-CA74-4652-9860-5C538EDA9A5F}"/>
                </a:ext>
              </a:extLst>
            </p:cNvPr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5841;p73">
              <a:extLst>
                <a:ext uri="{FF2B5EF4-FFF2-40B4-BE49-F238E27FC236}">
                  <a16:creationId xmlns:a16="http://schemas.microsoft.com/office/drawing/2014/main" id="{CBD9F03B-D150-4AB2-869F-2CAB45F60E07}"/>
                </a:ext>
              </a:extLst>
            </p:cNvPr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5842;p73">
              <a:extLst>
                <a:ext uri="{FF2B5EF4-FFF2-40B4-BE49-F238E27FC236}">
                  <a16:creationId xmlns:a16="http://schemas.microsoft.com/office/drawing/2014/main" id="{710F59F9-9A22-4F72-98A4-3DC7DEB3B8CB}"/>
                </a:ext>
              </a:extLst>
            </p:cNvPr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F08EFC4B-DF93-4AB7-8922-6BDDA7E821D4}"/>
              </a:ext>
            </a:extLst>
          </p:cNvPr>
          <p:cNvSpPr txBox="1"/>
          <p:nvPr/>
        </p:nvSpPr>
        <p:spPr>
          <a:xfrm>
            <a:off x="5063080" y="1326641"/>
            <a:ext cx="939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TUTEUR</a:t>
            </a:r>
            <a:endParaRPr lang="fr-FR" sz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330953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97A0434-1538-45EA-8541-8AF2838A773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t="10614" r="3549" b="12176"/>
          <a:stretch/>
        </p:blipFill>
        <p:spPr bwMode="auto">
          <a:xfrm>
            <a:off x="394061" y="202407"/>
            <a:ext cx="6962413" cy="3833360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2A23B1-3C11-4FEC-B93D-B072E1B1E6BF}"/>
              </a:ext>
            </a:extLst>
          </p:cNvPr>
          <p:cNvSpPr/>
          <p:nvPr/>
        </p:nvSpPr>
        <p:spPr>
          <a:xfrm>
            <a:off x="1787526" y="2024653"/>
            <a:ext cx="2138680" cy="1888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GP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40D5F29-F0AD-44FE-9535-2FA48789BC07}"/>
              </a:ext>
            </a:extLst>
          </p:cNvPr>
          <p:cNvCxnSpPr>
            <a:cxnSpLocks/>
          </p:cNvCxnSpPr>
          <p:nvPr/>
        </p:nvCxnSpPr>
        <p:spPr>
          <a:xfrm>
            <a:off x="3575050" y="2213521"/>
            <a:ext cx="822779" cy="928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F0F87750-2A8C-4836-9CC2-4529424DE1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666" y="3204824"/>
            <a:ext cx="4649562" cy="16618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048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073A19B-5C3D-4210-8BB1-E380C008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24" y="185696"/>
            <a:ext cx="1750647" cy="108801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C105EDF-95EE-43B4-9FDD-9550FA5F568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15210" r="3173" b="7673"/>
          <a:stretch/>
        </p:blipFill>
        <p:spPr bwMode="auto">
          <a:xfrm>
            <a:off x="1516743" y="1124857"/>
            <a:ext cx="7374933" cy="367461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70842F-6BEF-4D33-BA5E-0F9F83475A7F}"/>
              </a:ext>
            </a:extLst>
          </p:cNvPr>
          <p:cNvSpPr/>
          <p:nvPr/>
        </p:nvSpPr>
        <p:spPr>
          <a:xfrm>
            <a:off x="1647370" y="1698170"/>
            <a:ext cx="1821544" cy="4426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GP"/>
          </a:p>
        </p:txBody>
      </p: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A11BCBE2-16CD-4869-ADD6-CEB844A2542C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68914" y="847404"/>
            <a:ext cx="1638478" cy="1072110"/>
          </a:xfrm>
          <a:prstGeom prst="curved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EC14CE77-E45E-44C0-BF5F-4EFF0CA9165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0" t="26616" r="62688" b="61245"/>
          <a:stretch/>
        </p:blipFill>
        <p:spPr bwMode="auto">
          <a:xfrm>
            <a:off x="5203372" y="344026"/>
            <a:ext cx="3243942" cy="101306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668486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F9AACF1-F3DD-488E-9A66-1CA82FAD2C9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15347" r="3594" b="7756"/>
          <a:stretch/>
        </p:blipFill>
        <p:spPr bwMode="auto">
          <a:xfrm>
            <a:off x="449943" y="275771"/>
            <a:ext cx="8294914" cy="4513943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531086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3AF0F8D-7802-440D-BD58-433FD4F7C3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8" y="312328"/>
            <a:ext cx="4223657" cy="20912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E0F670-9855-4601-8181-6AE8270CDD0F}"/>
              </a:ext>
            </a:extLst>
          </p:cNvPr>
          <p:cNvSpPr txBox="1"/>
          <p:nvPr/>
        </p:nvSpPr>
        <p:spPr>
          <a:xfrm>
            <a:off x="4640444" y="1034798"/>
            <a:ext cx="4223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Modal pour écrire une observation sur le stagiaire </a:t>
            </a:r>
            <a:endParaRPr lang="fr-GP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7CD5FAB-4549-4636-A6C0-6C4626CBE05B}"/>
              </a:ext>
            </a:extLst>
          </p:cNvPr>
          <p:cNvSpPr txBox="1"/>
          <p:nvPr/>
        </p:nvSpPr>
        <p:spPr>
          <a:xfrm>
            <a:off x="294413" y="2739899"/>
            <a:ext cx="4223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Après enregistrement, on obtient ceci : </a:t>
            </a:r>
            <a:endParaRPr lang="fr-GP" sz="1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F8EEF9-E9CF-4EF9-AC34-BE1F193E60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3111121"/>
            <a:ext cx="8831942" cy="120688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5682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02EA796-2CAE-44EE-941A-8841E3EA03AB}"/>
              </a:ext>
            </a:extLst>
          </p:cNvPr>
          <p:cNvSpPr txBox="1"/>
          <p:nvPr/>
        </p:nvSpPr>
        <p:spPr>
          <a:xfrm>
            <a:off x="3002643" y="378704"/>
            <a:ext cx="3138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Vision globale de la page </a:t>
            </a:r>
            <a:endParaRPr lang="fr-GP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71055B-4A49-42AE-9048-B2C4BF4F378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9" t="16705" r="3748" b="12158"/>
          <a:stretch/>
        </p:blipFill>
        <p:spPr bwMode="auto">
          <a:xfrm>
            <a:off x="301171" y="831576"/>
            <a:ext cx="8541658" cy="3867906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7440711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BE1F60-5831-459A-869F-5C3A7DCDEE2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16335" r="3748" b="11870"/>
          <a:stretch/>
        </p:blipFill>
        <p:spPr bwMode="auto">
          <a:xfrm>
            <a:off x="508000" y="268514"/>
            <a:ext cx="8127999" cy="4027715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EA17E54-2E04-48BF-B611-96525D98937B}"/>
              </a:ext>
            </a:extLst>
          </p:cNvPr>
          <p:cNvSpPr txBox="1"/>
          <p:nvPr/>
        </p:nvSpPr>
        <p:spPr>
          <a:xfrm>
            <a:off x="2543628" y="4441371"/>
            <a:ext cx="6092371" cy="338554"/>
          </a:xfrm>
          <a:prstGeom prst="rect">
            <a:avLst/>
          </a:prstGeom>
          <a:solidFill>
            <a:srgbClr val="FFE389"/>
          </a:solidFill>
        </p:spPr>
        <p:txBody>
          <a:bodyPr wrap="square">
            <a:spAutoFit/>
          </a:bodyPr>
          <a:lstStyle/>
          <a:p>
            <a:r>
              <a:rPr lang="fr-FR" sz="1600" dirty="0"/>
              <a:t>Un bouton modifier après l’enregistrement (sous forme de modal)</a:t>
            </a:r>
            <a:endParaRPr lang="fr-GP" sz="1600" dirty="0"/>
          </a:p>
        </p:txBody>
      </p:sp>
    </p:spTree>
    <p:extLst>
      <p:ext uri="{BB962C8B-B14F-4D97-AF65-F5344CB8AC3E}">
        <p14:creationId xmlns:p14="http://schemas.microsoft.com/office/powerpoint/2010/main" val="153466480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51"/>
          <p:cNvGrpSpPr/>
          <p:nvPr/>
        </p:nvGrpSpPr>
        <p:grpSpPr>
          <a:xfrm>
            <a:off x="686058" y="1513902"/>
            <a:ext cx="5736027" cy="2651896"/>
            <a:chOff x="1670767" y="1611245"/>
            <a:chExt cx="5736027" cy="2651896"/>
          </a:xfrm>
        </p:grpSpPr>
        <p:sp>
          <p:nvSpPr>
            <p:cNvPr id="680" name="Google Shape;680;p51"/>
            <p:cNvSpPr/>
            <p:nvPr/>
          </p:nvSpPr>
          <p:spPr>
            <a:xfrm>
              <a:off x="1670767" y="1611245"/>
              <a:ext cx="1562772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3748272" y="1625901"/>
              <a:ext cx="1505190" cy="119153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2712743" y="3198796"/>
              <a:ext cx="1474477" cy="1064345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1"/>
            <p:cNvSpPr/>
            <p:nvPr/>
          </p:nvSpPr>
          <p:spPr>
            <a:xfrm>
              <a:off x="4834669" y="3208356"/>
              <a:ext cx="1474475" cy="1054785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1"/>
            <p:cNvSpPr/>
            <p:nvPr/>
          </p:nvSpPr>
          <p:spPr>
            <a:xfrm>
              <a:off x="5772465" y="1649312"/>
              <a:ext cx="1634329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1976560" y="2983732"/>
              <a:ext cx="5259926" cy="48117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2284006" y="2909504"/>
              <a:ext cx="267557" cy="224852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3321575" y="2909732"/>
              <a:ext cx="267557" cy="224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4359144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5399513" y="2909732"/>
              <a:ext cx="264757" cy="224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6474638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" name="Google Shape;691;p51"/>
          <p:cNvSpPr txBox="1">
            <a:spLocks noGrp="1"/>
          </p:cNvSpPr>
          <p:nvPr>
            <p:ph type="title"/>
          </p:nvPr>
        </p:nvSpPr>
        <p:spPr>
          <a:xfrm>
            <a:off x="0" y="172683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Vue globale du projet</a:t>
            </a:r>
            <a:endParaRPr dirty="0"/>
          </a:p>
        </p:txBody>
      </p:sp>
      <p:sp>
        <p:nvSpPr>
          <p:cNvPr id="692" name="Google Shape;692;p51"/>
          <p:cNvSpPr txBox="1">
            <a:spLocks noGrp="1"/>
          </p:cNvSpPr>
          <p:nvPr>
            <p:ph type="body" idx="4294967295"/>
          </p:nvPr>
        </p:nvSpPr>
        <p:spPr>
          <a:xfrm>
            <a:off x="714932" y="1725984"/>
            <a:ext cx="1573725" cy="827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- Page de connexion à l’espace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100" b="1" dirty="0">
              <a:solidFill>
                <a:schemeClr val="tx1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- Index </a:t>
            </a:r>
            <a:endParaRPr sz="1100" b="1" dirty="0">
              <a:solidFill>
                <a:schemeClr val="tx1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3" name="Google Shape;693;p51"/>
          <p:cNvSpPr txBox="1">
            <a:spLocks noGrp="1"/>
          </p:cNvSpPr>
          <p:nvPr>
            <p:ph type="body" idx="4294967295"/>
          </p:nvPr>
        </p:nvSpPr>
        <p:spPr>
          <a:xfrm>
            <a:off x="926103" y="1528339"/>
            <a:ext cx="1059086" cy="275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Medium"/>
                <a:ea typeface="Ubuntu Medium"/>
                <a:cs typeface="Ubuntu Medium"/>
                <a:sym typeface="Ubuntu Medium"/>
              </a:rPr>
              <a:t>14/12/2020</a:t>
            </a:r>
          </a:p>
        </p:txBody>
      </p:sp>
      <p:sp>
        <p:nvSpPr>
          <p:cNvPr id="694" name="Google Shape;694;p51"/>
          <p:cNvSpPr txBox="1">
            <a:spLocks noGrp="1"/>
          </p:cNvSpPr>
          <p:nvPr>
            <p:ph type="body" idx="4294967295"/>
          </p:nvPr>
        </p:nvSpPr>
        <p:spPr>
          <a:xfrm>
            <a:off x="2822009" y="1820294"/>
            <a:ext cx="1502678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Remaniement de l’index </a:t>
            </a:r>
            <a:endParaRPr sz="1100" b="1" dirty="0">
              <a:solidFill>
                <a:schemeClr val="tx1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6" name="Google Shape;696;p51"/>
          <p:cNvSpPr txBox="1">
            <a:spLocks noGrp="1"/>
          </p:cNvSpPr>
          <p:nvPr>
            <p:ph type="body" idx="4294967295"/>
          </p:nvPr>
        </p:nvSpPr>
        <p:spPr>
          <a:xfrm>
            <a:off x="1727117" y="3529493"/>
            <a:ext cx="1474476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Tous sur les fiches pédagogiques</a:t>
            </a:r>
            <a:endParaRPr sz="1100" b="1" dirty="0">
              <a:solidFill>
                <a:schemeClr val="tx1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8" name="Google Shape;698;p51"/>
          <p:cNvSpPr txBox="1">
            <a:spLocks noGrp="1"/>
          </p:cNvSpPr>
          <p:nvPr>
            <p:ph type="body" idx="4294967295"/>
          </p:nvPr>
        </p:nvSpPr>
        <p:spPr>
          <a:xfrm>
            <a:off x="3849960" y="3525105"/>
            <a:ext cx="155661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Fonctionnalité pour la fiche</a:t>
            </a:r>
            <a:endParaRPr sz="1100" b="1" dirty="0">
              <a:solidFill>
                <a:schemeClr val="tx1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0" name="Google Shape;700;p51"/>
          <p:cNvSpPr txBox="1"/>
          <p:nvPr/>
        </p:nvSpPr>
        <p:spPr>
          <a:xfrm>
            <a:off x="4800548" y="1739037"/>
            <a:ext cx="1775340" cy="80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- Espace observations sur les stagiaires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" sz="1100" b="1" dirty="0">
              <a:solidFill>
                <a:schemeClr val="tx1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- Générer les fiches</a:t>
            </a:r>
            <a:br>
              <a:rPr lang="es" sz="1000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</a:br>
            <a:endParaRPr sz="1000" dirty="0">
              <a:solidFill>
                <a:schemeClr val="tx1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" name="Google Shape;693;p51">
            <a:extLst>
              <a:ext uri="{FF2B5EF4-FFF2-40B4-BE49-F238E27FC236}">
                <a16:creationId xmlns:a16="http://schemas.microsoft.com/office/drawing/2014/main" id="{4A204D76-7BD9-43D7-BF2C-F68A56829FFB}"/>
              </a:ext>
            </a:extLst>
          </p:cNvPr>
          <p:cNvSpPr txBox="1">
            <a:spLocks/>
          </p:cNvSpPr>
          <p:nvPr/>
        </p:nvSpPr>
        <p:spPr>
          <a:xfrm>
            <a:off x="5075378" y="1522187"/>
            <a:ext cx="1059086" cy="27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Medium"/>
                <a:ea typeface="Ubuntu Medium"/>
                <a:cs typeface="Ubuntu Medium"/>
                <a:sym typeface="Ubuntu Medium"/>
              </a:rPr>
              <a:t>11/01/2021</a:t>
            </a:r>
          </a:p>
        </p:txBody>
      </p:sp>
      <p:sp>
        <p:nvSpPr>
          <p:cNvPr id="47" name="Google Shape;693;p51">
            <a:extLst>
              <a:ext uri="{FF2B5EF4-FFF2-40B4-BE49-F238E27FC236}">
                <a16:creationId xmlns:a16="http://schemas.microsoft.com/office/drawing/2014/main" id="{0D052204-DAE6-48FA-9EFB-081992F0AB5F}"/>
              </a:ext>
            </a:extLst>
          </p:cNvPr>
          <p:cNvSpPr txBox="1">
            <a:spLocks/>
          </p:cNvSpPr>
          <p:nvPr/>
        </p:nvSpPr>
        <p:spPr>
          <a:xfrm>
            <a:off x="3016675" y="1536564"/>
            <a:ext cx="1059086" cy="27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Medium"/>
                <a:ea typeface="Ubuntu Medium"/>
                <a:cs typeface="Ubuntu Medium"/>
                <a:sym typeface="Ubuntu Medium"/>
              </a:rPr>
              <a:t>28/12/2020</a:t>
            </a:r>
          </a:p>
        </p:txBody>
      </p:sp>
      <p:sp>
        <p:nvSpPr>
          <p:cNvPr id="48" name="Google Shape;693;p51">
            <a:extLst>
              <a:ext uri="{FF2B5EF4-FFF2-40B4-BE49-F238E27FC236}">
                <a16:creationId xmlns:a16="http://schemas.microsoft.com/office/drawing/2014/main" id="{AFA5CA82-43C9-47F9-AC47-83578D926E39}"/>
              </a:ext>
            </a:extLst>
          </p:cNvPr>
          <p:cNvSpPr txBox="1">
            <a:spLocks/>
          </p:cNvSpPr>
          <p:nvPr/>
        </p:nvSpPr>
        <p:spPr>
          <a:xfrm>
            <a:off x="1935730" y="3249115"/>
            <a:ext cx="1059086" cy="27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Medium"/>
                <a:ea typeface="Ubuntu Medium"/>
                <a:cs typeface="Ubuntu Medium"/>
                <a:sym typeface="Ubuntu Medium"/>
              </a:rPr>
              <a:t>21/12/2020</a:t>
            </a:r>
          </a:p>
        </p:txBody>
      </p:sp>
      <p:sp>
        <p:nvSpPr>
          <p:cNvPr id="49" name="Google Shape;693;p51">
            <a:extLst>
              <a:ext uri="{FF2B5EF4-FFF2-40B4-BE49-F238E27FC236}">
                <a16:creationId xmlns:a16="http://schemas.microsoft.com/office/drawing/2014/main" id="{ACA32903-1129-4552-BE3D-2D5CCB216581}"/>
              </a:ext>
            </a:extLst>
          </p:cNvPr>
          <p:cNvSpPr txBox="1">
            <a:spLocks/>
          </p:cNvSpPr>
          <p:nvPr/>
        </p:nvSpPr>
        <p:spPr>
          <a:xfrm>
            <a:off x="4051146" y="3243915"/>
            <a:ext cx="1059086" cy="27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Medium"/>
                <a:ea typeface="Ubuntu Medium"/>
                <a:cs typeface="Ubuntu Medium"/>
                <a:sym typeface="Ubuntu Medium"/>
              </a:rPr>
              <a:t>04/01/2021</a:t>
            </a:r>
          </a:p>
        </p:txBody>
      </p:sp>
      <p:grpSp>
        <p:nvGrpSpPr>
          <p:cNvPr id="26" name="Google Shape;679;p51">
            <a:extLst>
              <a:ext uri="{FF2B5EF4-FFF2-40B4-BE49-F238E27FC236}">
                <a16:creationId xmlns:a16="http://schemas.microsoft.com/office/drawing/2014/main" id="{04A21480-CBF0-4D5D-8059-296B9A2490CB}"/>
              </a:ext>
            </a:extLst>
          </p:cNvPr>
          <p:cNvGrpSpPr/>
          <p:nvPr/>
        </p:nvGrpSpPr>
        <p:grpSpPr>
          <a:xfrm>
            <a:off x="2890337" y="1527454"/>
            <a:ext cx="5646409" cy="2638344"/>
            <a:chOff x="-212179" y="1615236"/>
            <a:chExt cx="5646409" cy="2638344"/>
          </a:xfrm>
        </p:grpSpPr>
        <p:sp>
          <p:nvSpPr>
            <p:cNvPr id="28" name="Google Shape;681;p51">
              <a:extLst>
                <a:ext uri="{FF2B5EF4-FFF2-40B4-BE49-F238E27FC236}">
                  <a16:creationId xmlns:a16="http://schemas.microsoft.com/office/drawing/2014/main" id="{D3BC892E-6DA3-4E63-97B6-BBC799CDDF02}"/>
                </a:ext>
              </a:extLst>
            </p:cNvPr>
            <p:cNvSpPr/>
            <p:nvPr/>
          </p:nvSpPr>
          <p:spPr>
            <a:xfrm>
              <a:off x="3623359" y="1615236"/>
              <a:ext cx="1810871" cy="119153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682;p51">
              <a:extLst>
                <a:ext uri="{FF2B5EF4-FFF2-40B4-BE49-F238E27FC236}">
                  <a16:creationId xmlns:a16="http://schemas.microsoft.com/office/drawing/2014/main" id="{2BDCFD92-3ACE-45FC-9495-7DF28F82C0D3}"/>
                </a:ext>
              </a:extLst>
            </p:cNvPr>
            <p:cNvSpPr/>
            <p:nvPr/>
          </p:nvSpPr>
          <p:spPr>
            <a:xfrm>
              <a:off x="2736135" y="3208356"/>
              <a:ext cx="1474474" cy="104522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5;p51">
              <a:extLst>
                <a:ext uri="{FF2B5EF4-FFF2-40B4-BE49-F238E27FC236}">
                  <a16:creationId xmlns:a16="http://schemas.microsoft.com/office/drawing/2014/main" id="{2E4830C8-8528-456D-B75F-A2CECA511F9B}"/>
                </a:ext>
              </a:extLst>
            </p:cNvPr>
            <p:cNvSpPr/>
            <p:nvPr/>
          </p:nvSpPr>
          <p:spPr>
            <a:xfrm>
              <a:off x="-212179" y="2974172"/>
              <a:ext cx="5259926" cy="48117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687;p51">
              <a:extLst>
                <a:ext uri="{FF2B5EF4-FFF2-40B4-BE49-F238E27FC236}">
                  <a16:creationId xmlns:a16="http://schemas.microsoft.com/office/drawing/2014/main" id="{C89885AB-CF96-42D8-9970-E3E5DDA591A5}"/>
                </a:ext>
              </a:extLst>
            </p:cNvPr>
            <p:cNvSpPr/>
            <p:nvPr/>
          </p:nvSpPr>
          <p:spPr>
            <a:xfrm>
              <a:off x="3321575" y="2909732"/>
              <a:ext cx="267557" cy="224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8;p51">
              <a:extLst>
                <a:ext uri="{FF2B5EF4-FFF2-40B4-BE49-F238E27FC236}">
                  <a16:creationId xmlns:a16="http://schemas.microsoft.com/office/drawing/2014/main" id="{5EF09DA8-FBFE-4186-80EF-0AF5C1DF9FB4}"/>
                </a:ext>
              </a:extLst>
            </p:cNvPr>
            <p:cNvSpPr/>
            <p:nvPr/>
          </p:nvSpPr>
          <p:spPr>
            <a:xfrm>
              <a:off x="4359144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" name="Google Shape;693;p51">
            <a:extLst>
              <a:ext uri="{FF2B5EF4-FFF2-40B4-BE49-F238E27FC236}">
                <a16:creationId xmlns:a16="http://schemas.microsoft.com/office/drawing/2014/main" id="{0B336696-951C-4B3D-820B-654D3006C918}"/>
              </a:ext>
            </a:extLst>
          </p:cNvPr>
          <p:cNvSpPr txBox="1">
            <a:spLocks/>
          </p:cNvSpPr>
          <p:nvPr/>
        </p:nvSpPr>
        <p:spPr>
          <a:xfrm>
            <a:off x="6036732" y="3228819"/>
            <a:ext cx="1059086" cy="27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Medium"/>
                <a:ea typeface="Ubuntu Medium"/>
                <a:cs typeface="Ubuntu Medium"/>
                <a:sym typeface="Ubuntu Medium"/>
              </a:rPr>
              <a:t>18/01/2021</a:t>
            </a:r>
          </a:p>
        </p:txBody>
      </p:sp>
      <p:sp>
        <p:nvSpPr>
          <p:cNvPr id="41" name="Google Shape;693;p51">
            <a:extLst>
              <a:ext uri="{FF2B5EF4-FFF2-40B4-BE49-F238E27FC236}">
                <a16:creationId xmlns:a16="http://schemas.microsoft.com/office/drawing/2014/main" id="{BD51E0DE-FF39-4D4C-B339-C5AFC482B463}"/>
              </a:ext>
            </a:extLst>
          </p:cNvPr>
          <p:cNvSpPr txBox="1">
            <a:spLocks/>
          </p:cNvSpPr>
          <p:nvPr/>
        </p:nvSpPr>
        <p:spPr>
          <a:xfrm>
            <a:off x="7116364" y="1522555"/>
            <a:ext cx="1059086" cy="27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Font typeface="Ubuntu Light"/>
              <a:buNone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Medium"/>
                <a:ea typeface="Ubuntu Medium"/>
                <a:cs typeface="Ubuntu Medium"/>
                <a:sym typeface="Ubuntu Medium"/>
              </a:rPr>
              <a:t>25/01/2021</a:t>
            </a:r>
          </a:p>
        </p:txBody>
      </p:sp>
      <p:sp>
        <p:nvSpPr>
          <p:cNvPr id="42" name="Google Shape;698;p51">
            <a:extLst>
              <a:ext uri="{FF2B5EF4-FFF2-40B4-BE49-F238E27FC236}">
                <a16:creationId xmlns:a16="http://schemas.microsoft.com/office/drawing/2014/main" id="{F1AAB92E-4551-495C-8853-85F61C81AAC8}"/>
              </a:ext>
            </a:extLst>
          </p:cNvPr>
          <p:cNvSpPr txBox="1">
            <a:spLocks/>
          </p:cNvSpPr>
          <p:nvPr/>
        </p:nvSpPr>
        <p:spPr>
          <a:xfrm>
            <a:off x="6691648" y="1735492"/>
            <a:ext cx="1956966" cy="92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- Espace pour l’évaluation des stagiaires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fr-FR" sz="1100" b="1" dirty="0">
              <a:solidFill>
                <a:schemeClr val="tx1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- Correction des bugs</a:t>
            </a:r>
          </a:p>
        </p:txBody>
      </p:sp>
      <p:sp>
        <p:nvSpPr>
          <p:cNvPr id="43" name="Google Shape;698;p51">
            <a:extLst>
              <a:ext uri="{FF2B5EF4-FFF2-40B4-BE49-F238E27FC236}">
                <a16:creationId xmlns:a16="http://schemas.microsoft.com/office/drawing/2014/main" id="{4B502CFF-732A-4F2D-BE0A-F682E3960C0E}"/>
              </a:ext>
            </a:extLst>
          </p:cNvPr>
          <p:cNvSpPr txBox="1">
            <a:spLocks/>
          </p:cNvSpPr>
          <p:nvPr/>
        </p:nvSpPr>
        <p:spPr>
          <a:xfrm>
            <a:off x="5851794" y="3525105"/>
            <a:ext cx="1462248" cy="52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b="1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Espace pour le bilan de formation</a:t>
            </a:r>
            <a:br>
              <a:rPr lang="en-US" sz="1000" dirty="0">
                <a:solidFill>
                  <a:schemeClr val="tx1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</a:br>
            <a:endParaRPr lang="en-US" sz="1000" dirty="0">
              <a:solidFill>
                <a:schemeClr val="tx1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0207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086170-3D91-47CD-A269-DD35B471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  <a:endParaRPr lang="fr-GP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757505-F8CD-4FAB-955D-CCA81981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171" y="1575518"/>
            <a:ext cx="7779658" cy="2500992"/>
          </a:xfrm>
        </p:spPr>
        <p:txBody>
          <a:bodyPr/>
          <a:lstStyle/>
          <a:p>
            <a:pPr algn="l"/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Générer les fiches automatiquement à la connexion et une par jour </a:t>
            </a:r>
          </a:p>
          <a:p>
            <a:pPr marL="139700" indent="0" algn="l">
              <a:buNone/>
            </a:pPr>
            <a:endParaRPr lang="fr-FR" sz="1800" dirty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Créer une notification pour remplir la fiche pédagogique </a:t>
            </a:r>
          </a:p>
          <a:p>
            <a:pPr algn="l"/>
            <a:endParaRPr lang="fr-FR" sz="1800" dirty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Faire un espace pour remplir plusieurs fois une fiche sur le bilan de formation</a:t>
            </a:r>
          </a:p>
          <a:p>
            <a:pPr algn="l"/>
            <a:endParaRPr lang="fr-FR" sz="1800" dirty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fr-FR" sz="1800" dirty="0">
                <a:solidFill>
                  <a:schemeClr val="tx1">
                    <a:lumMod val="50000"/>
                  </a:schemeClr>
                </a:solidFill>
              </a:rPr>
              <a:t>L’espace pédagogique </a:t>
            </a:r>
          </a:p>
          <a:p>
            <a:pPr algn="l"/>
            <a:endParaRPr lang="fr-FR" sz="1800" dirty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endParaRPr lang="fr-GP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Google Shape;7025;p76">
            <a:extLst>
              <a:ext uri="{FF2B5EF4-FFF2-40B4-BE49-F238E27FC236}">
                <a16:creationId xmlns:a16="http://schemas.microsoft.com/office/drawing/2014/main" id="{F5261B25-44E4-46F1-AD56-7BF03D72594F}"/>
              </a:ext>
            </a:extLst>
          </p:cNvPr>
          <p:cNvSpPr/>
          <p:nvPr/>
        </p:nvSpPr>
        <p:spPr>
          <a:xfrm>
            <a:off x="3299837" y="783771"/>
            <a:ext cx="227134" cy="22420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7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CAF14-9533-4730-A60A-FB242F2F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solidFill>
                  <a:srgbClr val="FF0000"/>
                </a:solidFill>
              </a:rPr>
              <a:t>Problèmes rencontrés</a:t>
            </a:r>
            <a:endParaRPr lang="fr-GP" u="sng" dirty="0">
              <a:solidFill>
                <a:srgbClr val="FF000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D1B93C-4922-4738-AD3E-D46A4E5D6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85" y="1978932"/>
            <a:ext cx="7801429" cy="1185635"/>
          </a:xfrm>
        </p:spPr>
        <p:txBody>
          <a:bodyPr/>
          <a:lstStyle/>
          <a:p>
            <a:pPr algn="l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2000" dirty="0">
                <a:solidFill>
                  <a:schemeClr val="tx1">
                    <a:lumMod val="50000"/>
                  </a:schemeClr>
                </a:solidFill>
              </a:rPr>
              <a:t>Ergonomie très difficile à mettre en place</a:t>
            </a:r>
          </a:p>
          <a:p>
            <a:pPr algn="l"/>
            <a:endParaRPr lang="fr-FR" sz="2000" dirty="0">
              <a:solidFill>
                <a:schemeClr val="tx1">
                  <a:lumMod val="50000"/>
                </a:schemeClr>
              </a:solidFill>
            </a:endParaRPr>
          </a:p>
          <a:p>
            <a:pPr algn="l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2000" dirty="0">
                <a:solidFill>
                  <a:schemeClr val="tx1">
                    <a:lumMod val="50000"/>
                  </a:schemeClr>
                </a:solidFill>
              </a:rPr>
              <a:t>Bien écrire les requêtes </a:t>
            </a:r>
            <a:endParaRPr lang="fr-GP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" name="Google Shape;5861;p73">
            <a:extLst>
              <a:ext uri="{FF2B5EF4-FFF2-40B4-BE49-F238E27FC236}">
                <a16:creationId xmlns:a16="http://schemas.microsoft.com/office/drawing/2014/main" id="{1E310207-F59B-49BB-8E94-4F1B64AD6DF0}"/>
              </a:ext>
            </a:extLst>
          </p:cNvPr>
          <p:cNvGrpSpPr/>
          <p:nvPr/>
        </p:nvGrpSpPr>
        <p:grpSpPr>
          <a:xfrm>
            <a:off x="2703949" y="776515"/>
            <a:ext cx="293252" cy="277845"/>
            <a:chOff x="2085525" y="4992125"/>
            <a:chExt cx="481825" cy="481825"/>
          </a:xfrm>
          <a:solidFill>
            <a:srgbClr val="FF8181"/>
          </a:solidFill>
        </p:grpSpPr>
        <p:sp>
          <p:nvSpPr>
            <p:cNvPr id="5" name="Google Shape;5862;p73">
              <a:extLst>
                <a:ext uri="{FF2B5EF4-FFF2-40B4-BE49-F238E27FC236}">
                  <a16:creationId xmlns:a16="http://schemas.microsoft.com/office/drawing/2014/main" id="{FACB3A9E-E5DD-47E9-9033-689F6DEDBFB3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solidFill>
                <a:srgbClr val="FF818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5863;p73">
              <a:extLst>
                <a:ext uri="{FF2B5EF4-FFF2-40B4-BE49-F238E27FC236}">
                  <a16:creationId xmlns:a16="http://schemas.microsoft.com/office/drawing/2014/main" id="{DBE40242-F2B1-4AB7-AEFA-DC99640128E1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solidFill>
                <a:srgbClr val="FF818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72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69867-924D-4F69-B044-93D19B0F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solidFill>
                  <a:srgbClr val="00B050"/>
                </a:solidFill>
              </a:rPr>
              <a:t>Solutions</a:t>
            </a:r>
            <a:endParaRPr lang="fr-GP" u="sng" dirty="0">
              <a:solidFill>
                <a:srgbClr val="00B050"/>
              </a:solidFill>
            </a:endParaRP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2DE6AEB4-691E-4842-AEE1-E0407C32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487" y="1463674"/>
            <a:ext cx="8222342" cy="2861583"/>
          </a:xfrm>
        </p:spPr>
        <p:txBody>
          <a:bodyPr/>
          <a:lstStyle/>
          <a:p>
            <a:pPr algn="l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2000" i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Ergonomie :</a:t>
            </a:r>
          </a:p>
          <a:p>
            <a:pPr marL="139700" indent="0" algn="just">
              <a:buClr>
                <a:schemeClr val="accent1">
                  <a:lumMod val="50000"/>
                </a:schemeClr>
              </a:buClr>
              <a:buNone/>
            </a:pPr>
            <a:r>
              <a:rPr lang="fr-FR" sz="2000" dirty="0">
                <a:solidFill>
                  <a:schemeClr val="tx1">
                    <a:lumMod val="50000"/>
                  </a:schemeClr>
                </a:solidFill>
              </a:rPr>
              <a:t>- Faire des schémas, donner des indications à l’utilisateur sur comment accéder aux divers espaces proposées</a:t>
            </a:r>
          </a:p>
          <a:p>
            <a:pPr marL="139700" indent="0" algn="just">
              <a:buClr>
                <a:schemeClr val="accent1">
                  <a:lumMod val="50000"/>
                </a:schemeClr>
              </a:buClr>
              <a:buNone/>
            </a:pPr>
            <a:r>
              <a:rPr lang="fr-FR" sz="2000" dirty="0">
                <a:solidFill>
                  <a:schemeClr val="tx1">
                    <a:lumMod val="50000"/>
                  </a:schemeClr>
                </a:solidFill>
              </a:rPr>
              <a:t>- Être le plus simple possible</a:t>
            </a:r>
          </a:p>
          <a:p>
            <a:pPr algn="l"/>
            <a:endParaRPr lang="fr-FR" sz="2400" dirty="0">
              <a:solidFill>
                <a:schemeClr val="tx1">
                  <a:lumMod val="50000"/>
                </a:schemeClr>
              </a:solidFill>
            </a:endParaRPr>
          </a:p>
          <a:p>
            <a:pPr algn="l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2000" i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Bien écrire les requêtes </a:t>
            </a:r>
          </a:p>
          <a:p>
            <a:pPr marL="139700" indent="0" algn="just">
              <a:buClr>
                <a:schemeClr val="accent1">
                  <a:lumMod val="50000"/>
                </a:schemeClr>
              </a:buClr>
              <a:buNone/>
            </a:pPr>
            <a:r>
              <a:rPr lang="fr-FR" sz="2000" dirty="0">
                <a:solidFill>
                  <a:schemeClr val="tx1">
                    <a:lumMod val="50000"/>
                  </a:schemeClr>
                </a:solidFill>
              </a:rPr>
              <a:t>- Repérer les tables les plus pertinentes</a:t>
            </a:r>
          </a:p>
        </p:txBody>
      </p:sp>
      <p:grpSp>
        <p:nvGrpSpPr>
          <p:cNvPr id="5" name="Google Shape;5858;p73">
            <a:extLst>
              <a:ext uri="{FF2B5EF4-FFF2-40B4-BE49-F238E27FC236}">
                <a16:creationId xmlns:a16="http://schemas.microsoft.com/office/drawing/2014/main" id="{6BF54A77-20E5-4F6D-AC87-CF655DFA3F29}"/>
              </a:ext>
            </a:extLst>
          </p:cNvPr>
          <p:cNvGrpSpPr/>
          <p:nvPr/>
        </p:nvGrpSpPr>
        <p:grpSpPr>
          <a:xfrm>
            <a:off x="3560336" y="762000"/>
            <a:ext cx="285949" cy="292359"/>
            <a:chOff x="1492675" y="4992125"/>
            <a:chExt cx="481825" cy="481825"/>
          </a:xfrm>
          <a:solidFill>
            <a:srgbClr val="C6E6A2"/>
          </a:solidFill>
        </p:grpSpPr>
        <p:sp>
          <p:nvSpPr>
            <p:cNvPr id="6" name="Google Shape;5859;p73">
              <a:extLst>
                <a:ext uri="{FF2B5EF4-FFF2-40B4-BE49-F238E27FC236}">
                  <a16:creationId xmlns:a16="http://schemas.microsoft.com/office/drawing/2014/main" id="{7B441684-86BA-42B2-AFC2-F16E516D3D59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solidFill>
                <a:srgbClr val="C6E6A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5860;p73">
              <a:extLst>
                <a:ext uri="{FF2B5EF4-FFF2-40B4-BE49-F238E27FC236}">
                  <a16:creationId xmlns:a16="http://schemas.microsoft.com/office/drawing/2014/main" id="{92D78005-538B-4D78-9CD3-745E429BC132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solidFill>
                <a:srgbClr val="C6E6A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47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 idx="4294967295"/>
          </p:nvPr>
        </p:nvSpPr>
        <p:spPr>
          <a:xfrm>
            <a:off x="2187008" y="1570949"/>
            <a:ext cx="4494212" cy="1302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TOUT SUR LE PROJET</a:t>
            </a:r>
            <a:endParaRPr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79436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2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62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62"/>
          <p:cNvSpPr txBox="1">
            <a:spLocks noGrp="1"/>
          </p:cNvSpPr>
          <p:nvPr>
            <p:ph type="body" idx="4294967295"/>
          </p:nvPr>
        </p:nvSpPr>
        <p:spPr>
          <a:xfrm>
            <a:off x="2686771" y="2668826"/>
            <a:ext cx="3790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du positif !</a:t>
            </a:r>
            <a:endParaRPr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24" name="Google Shape;924;p62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5" name="Google Shape;925;p62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60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p62"/>
          <p:cNvSpPr txBox="1">
            <a:spLocks noGrp="1"/>
          </p:cNvSpPr>
          <p:nvPr>
            <p:ph type="ctrTitle"/>
          </p:nvPr>
        </p:nvSpPr>
        <p:spPr>
          <a:xfrm>
            <a:off x="3094000" y="1515550"/>
            <a:ext cx="2955900" cy="85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dirty="0"/>
              <a:t>Conclusion</a:t>
            </a:r>
            <a:endParaRPr sz="4000" dirty="0"/>
          </a:p>
        </p:txBody>
      </p:sp>
      <p:pic>
        <p:nvPicPr>
          <p:cNvPr id="9" name="Google Shape;968;p66">
            <a:extLst>
              <a:ext uri="{FF2B5EF4-FFF2-40B4-BE49-F238E27FC236}">
                <a16:creationId xmlns:a16="http://schemas.microsoft.com/office/drawing/2014/main" id="{037CCD4C-ABFB-424D-AF2C-A075E05ED1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8421" y="3089126"/>
            <a:ext cx="1340595" cy="134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566057" y="1320749"/>
            <a:ext cx="8062686" cy="32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fr-FR" sz="24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buNone/>
            </a:pPr>
            <a:r>
              <a:rPr lang="fr-FR" sz="24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</a:t>
            </a:r>
            <a:r>
              <a:rPr lang="fr-FR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Amélioration de l’intranet </a:t>
            </a:r>
            <a:endParaRPr lang="fr-FR" sz="24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buNone/>
            </a:pPr>
            <a:endParaRPr lang="fr-FR" sz="24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buNone/>
            </a:pPr>
            <a:endParaRPr lang="fr-FR" sz="24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fr-FR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OBJECTIF GENERAL DE L’INTRANET : </a:t>
            </a:r>
          </a:p>
          <a:p>
            <a:pPr marL="139700" indent="0" algn="just">
              <a:buNone/>
            </a:pPr>
            <a:r>
              <a:rPr lang="fr-FR" sz="24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Devenir un outil simple et ergonomique pour les administrateurs pour une meilleure gestion et communication dans l’entreprise.</a:t>
            </a:r>
            <a:endParaRPr lang="fr-GP" sz="24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0" y="609599"/>
            <a:ext cx="9144000" cy="520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CONTEXTE</a:t>
            </a:r>
            <a:endParaRPr sz="240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9;p39">
            <a:extLst>
              <a:ext uri="{FF2B5EF4-FFF2-40B4-BE49-F238E27FC236}">
                <a16:creationId xmlns:a16="http://schemas.microsoft.com/office/drawing/2014/main" id="{3AD2A783-2BCB-432F-953B-66DA82A98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6057" y="1320749"/>
            <a:ext cx="8062686" cy="32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fr-FR" sz="24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L’intranet c’est quoi ?</a:t>
            </a:r>
          </a:p>
          <a:p>
            <a:pPr marL="139700" indent="0" algn="just">
              <a:buNone/>
            </a:pPr>
            <a:endParaRPr lang="fr-FR" sz="2400" b="0" i="0" dirty="0">
              <a:solidFill>
                <a:srgbClr val="20212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just">
              <a:buNone/>
            </a:pPr>
            <a:r>
              <a:rPr lang="fr-FR" sz="24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fr-FR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réseau informatique qui est développé au sein d'une entreprise ou d'un organisme et réservé aux collaborateurs de celle-ci, qui fonctionne avec les mêmes composantes qu'internet. </a:t>
            </a:r>
          </a:p>
          <a:p>
            <a:pPr marL="139700" indent="0" algn="just">
              <a:buNone/>
            </a:pPr>
            <a:r>
              <a:rPr lang="fr-FR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Exemple : L’</a:t>
            </a:r>
            <a:r>
              <a:rPr lang="fr-FR" sz="24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intranet</a:t>
            </a:r>
            <a:r>
              <a:rPr lang="fr-FR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permet aux employés d'accéder aux documents internes de l'entreprise.</a:t>
            </a:r>
            <a:endParaRPr lang="fr-GP" sz="2400" dirty="0">
              <a:solidFill>
                <a:schemeClr val="tx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1"/>
          <p:cNvSpPr/>
          <p:nvPr/>
        </p:nvSpPr>
        <p:spPr>
          <a:xfrm>
            <a:off x="1127350" y="12115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1"/>
          <p:cNvSpPr/>
          <p:nvPr/>
        </p:nvSpPr>
        <p:spPr>
          <a:xfrm>
            <a:off x="2870550" y="12115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1"/>
          <p:cNvSpPr/>
          <p:nvPr/>
        </p:nvSpPr>
        <p:spPr>
          <a:xfrm>
            <a:off x="4668650" y="12115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1"/>
          <p:cNvSpPr/>
          <p:nvPr/>
        </p:nvSpPr>
        <p:spPr>
          <a:xfrm>
            <a:off x="6466750" y="12115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1"/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1"/>
          <p:cNvSpPr/>
          <p:nvPr/>
        </p:nvSpPr>
        <p:spPr>
          <a:xfrm>
            <a:off x="2870538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61"/>
          <p:cNvSpPr/>
          <p:nvPr/>
        </p:nvSpPr>
        <p:spPr>
          <a:xfrm>
            <a:off x="466865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61"/>
          <p:cNvSpPr/>
          <p:nvPr/>
        </p:nvSpPr>
        <p:spPr>
          <a:xfrm>
            <a:off x="646675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61"/>
          <p:cNvGrpSpPr/>
          <p:nvPr/>
        </p:nvGrpSpPr>
        <p:grpSpPr>
          <a:xfrm>
            <a:off x="6796577" y="1968291"/>
            <a:ext cx="876646" cy="872307"/>
            <a:chOff x="-55202750" y="3198925"/>
            <a:chExt cx="318225" cy="316650"/>
          </a:xfrm>
        </p:grpSpPr>
        <p:sp>
          <p:nvSpPr>
            <p:cNvPr id="879" name="Google Shape;879;p61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0" name="Google Shape;880;p61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881" name="Google Shape;881;p61"/>
          <p:cNvSpPr txBox="1"/>
          <p:nvPr/>
        </p:nvSpPr>
        <p:spPr>
          <a:xfrm>
            <a:off x="1140921" y="3575600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 tuteur</a:t>
            </a:r>
            <a:endParaRPr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2" name="Google Shape;882;p61"/>
          <p:cNvSpPr txBox="1"/>
          <p:nvPr/>
        </p:nvSpPr>
        <p:spPr>
          <a:xfrm>
            <a:off x="2890642" y="3568236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Jonathan</a:t>
            </a:r>
            <a:endParaRPr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3" name="Google Shape;883;p61"/>
          <p:cNvSpPr txBox="1"/>
          <p:nvPr/>
        </p:nvSpPr>
        <p:spPr>
          <a:xfrm>
            <a:off x="4688742" y="35410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Elrich</a:t>
            </a:r>
            <a:endParaRPr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4" name="Google Shape;884;p61"/>
          <p:cNvSpPr txBox="1"/>
          <p:nvPr/>
        </p:nvSpPr>
        <p:spPr>
          <a:xfrm>
            <a:off x="6446658" y="354937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Moi</a:t>
            </a:r>
            <a:endParaRPr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6" name="Google Shape;886;p61"/>
          <p:cNvSpPr txBox="1"/>
          <p:nvPr/>
        </p:nvSpPr>
        <p:spPr>
          <a:xfrm>
            <a:off x="295111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Espace sur les fomations validées</a:t>
            </a:r>
            <a:endParaRPr sz="9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7" name="Google Shape;887;p61"/>
          <p:cNvSpPr txBox="1"/>
          <p:nvPr/>
        </p:nvSpPr>
        <p:spPr>
          <a:xfrm>
            <a:off x="4668638" y="3919147"/>
            <a:ext cx="1536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Planning + Landing page</a:t>
            </a:r>
            <a:endParaRPr sz="9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8" name="Google Shape;888;p61"/>
          <p:cNvSpPr txBox="1"/>
          <p:nvPr/>
        </p:nvSpPr>
        <p:spPr>
          <a:xfrm>
            <a:off x="6529275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Espace pour les intervenants</a:t>
            </a:r>
            <a:endParaRPr sz="9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02" name="Google Shape;902;p61"/>
          <p:cNvGrpSpPr/>
          <p:nvPr/>
        </p:nvGrpSpPr>
        <p:grpSpPr>
          <a:xfrm>
            <a:off x="3170574" y="1889592"/>
            <a:ext cx="854198" cy="972053"/>
            <a:chOff x="-52832000" y="3192625"/>
            <a:chExt cx="279625" cy="318226"/>
          </a:xfrm>
        </p:grpSpPr>
        <p:sp>
          <p:nvSpPr>
            <p:cNvPr id="903" name="Google Shape;903;p61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4" name="Google Shape;904;p61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5" name="Google Shape;905;p61"/>
            <p:cNvSpPr/>
            <p:nvPr/>
          </p:nvSpPr>
          <p:spPr>
            <a:xfrm>
              <a:off x="-52794975" y="3361176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6" name="Google Shape;906;p61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7" name="Google Shape;907;p61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8" name="Google Shape;908;p61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09" name="Google Shape;909;p61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10" name="Google Shape;910;p61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911" name="Google Shape;911;p61"/>
          <p:cNvCxnSpPr/>
          <p:nvPr/>
        </p:nvCxnSpPr>
        <p:spPr>
          <a:xfrm>
            <a:off x="1773225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61"/>
          <p:cNvCxnSpPr/>
          <p:nvPr/>
        </p:nvCxnSpPr>
        <p:spPr>
          <a:xfrm>
            <a:off x="35803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61"/>
          <p:cNvCxnSpPr/>
          <p:nvPr/>
        </p:nvCxnSpPr>
        <p:spPr>
          <a:xfrm>
            <a:off x="5340813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61"/>
          <p:cNvCxnSpPr/>
          <p:nvPr/>
        </p:nvCxnSpPr>
        <p:spPr>
          <a:xfrm>
            <a:off x="71389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889;p61">
            <a:extLst>
              <a:ext uri="{FF2B5EF4-FFF2-40B4-BE49-F238E27FC236}">
                <a16:creationId xmlns:a16="http://schemas.microsoft.com/office/drawing/2014/main" id="{5B4A86AF-F68A-4E0E-9B3E-A04BECC8FA05}"/>
              </a:ext>
            </a:extLst>
          </p:cNvPr>
          <p:cNvGrpSpPr/>
          <p:nvPr/>
        </p:nvGrpSpPr>
        <p:grpSpPr>
          <a:xfrm>
            <a:off x="1494703" y="1908766"/>
            <a:ext cx="808200" cy="921910"/>
            <a:chOff x="-57940525" y="3590375"/>
            <a:chExt cx="279625" cy="319000"/>
          </a:xfrm>
        </p:grpSpPr>
        <p:sp>
          <p:nvSpPr>
            <p:cNvPr id="50" name="Google Shape;890;p61">
              <a:extLst>
                <a:ext uri="{FF2B5EF4-FFF2-40B4-BE49-F238E27FC236}">
                  <a16:creationId xmlns:a16="http://schemas.microsoft.com/office/drawing/2014/main" id="{D18EAEB8-E7C7-4C91-B179-C6CC7B9D04B0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" name="Google Shape;891;p61">
              <a:extLst>
                <a:ext uri="{FF2B5EF4-FFF2-40B4-BE49-F238E27FC236}">
                  <a16:creationId xmlns:a16="http://schemas.microsoft.com/office/drawing/2014/main" id="{A87159B1-EE9A-4208-A9FC-B6800C173454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2" name="Google Shape;892;p61">
              <a:extLst>
                <a:ext uri="{FF2B5EF4-FFF2-40B4-BE49-F238E27FC236}">
                  <a16:creationId xmlns:a16="http://schemas.microsoft.com/office/drawing/2014/main" id="{A2FEFEA5-2AC4-4837-A672-E58FAEFF6372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3" name="Google Shape;893;p61">
              <a:extLst>
                <a:ext uri="{FF2B5EF4-FFF2-40B4-BE49-F238E27FC236}">
                  <a16:creationId xmlns:a16="http://schemas.microsoft.com/office/drawing/2014/main" id="{4965A1DA-D3E9-4D6A-996F-C35D2D118B7F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" name="Google Shape;894;p61">
              <a:extLst>
                <a:ext uri="{FF2B5EF4-FFF2-40B4-BE49-F238E27FC236}">
                  <a16:creationId xmlns:a16="http://schemas.microsoft.com/office/drawing/2014/main" id="{075C8F40-1F2A-4223-A38D-70D15A7A0E8B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5" name="Google Shape;889;p61">
            <a:extLst>
              <a:ext uri="{FF2B5EF4-FFF2-40B4-BE49-F238E27FC236}">
                <a16:creationId xmlns:a16="http://schemas.microsoft.com/office/drawing/2014/main" id="{29888DFF-52D2-4F10-8CBA-EB9C0C8CDAF6}"/>
              </a:ext>
            </a:extLst>
          </p:cNvPr>
          <p:cNvGrpSpPr/>
          <p:nvPr/>
        </p:nvGrpSpPr>
        <p:grpSpPr>
          <a:xfrm>
            <a:off x="5032700" y="1902470"/>
            <a:ext cx="808200" cy="921910"/>
            <a:chOff x="-57940525" y="3590375"/>
            <a:chExt cx="279625" cy="319000"/>
          </a:xfrm>
        </p:grpSpPr>
        <p:sp>
          <p:nvSpPr>
            <p:cNvPr id="56" name="Google Shape;890;p61">
              <a:extLst>
                <a:ext uri="{FF2B5EF4-FFF2-40B4-BE49-F238E27FC236}">
                  <a16:creationId xmlns:a16="http://schemas.microsoft.com/office/drawing/2014/main" id="{949C4FC3-C79A-4250-9D60-A7A298EA5170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7" name="Google Shape;891;p61">
              <a:extLst>
                <a:ext uri="{FF2B5EF4-FFF2-40B4-BE49-F238E27FC236}">
                  <a16:creationId xmlns:a16="http://schemas.microsoft.com/office/drawing/2014/main" id="{546172E1-FABE-4661-8495-CF6DB0B8CAE9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8" name="Google Shape;892;p61">
              <a:extLst>
                <a:ext uri="{FF2B5EF4-FFF2-40B4-BE49-F238E27FC236}">
                  <a16:creationId xmlns:a16="http://schemas.microsoft.com/office/drawing/2014/main" id="{8C2E0298-A26E-424D-A5CE-4EC618D0E0A3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9" name="Google Shape;893;p61">
              <a:extLst>
                <a:ext uri="{FF2B5EF4-FFF2-40B4-BE49-F238E27FC236}">
                  <a16:creationId xmlns:a16="http://schemas.microsoft.com/office/drawing/2014/main" id="{FAF106C2-31CD-4753-99B2-02F78841DEDB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0" name="Google Shape;894;p61">
              <a:extLst>
                <a:ext uri="{FF2B5EF4-FFF2-40B4-BE49-F238E27FC236}">
                  <a16:creationId xmlns:a16="http://schemas.microsoft.com/office/drawing/2014/main" id="{9E281D88-66FE-400D-8F7C-9BCE9DD1D11B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62" name="Google Shape;250;p39">
            <a:extLst>
              <a:ext uri="{FF2B5EF4-FFF2-40B4-BE49-F238E27FC236}">
                <a16:creationId xmlns:a16="http://schemas.microsoft.com/office/drawing/2014/main" id="{70E98B27-D789-48A6-A7F3-19411211E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09599"/>
            <a:ext cx="9144000" cy="520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PRESENTATION DE L’EQUIPE</a:t>
            </a:r>
            <a:endParaRPr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768</Words>
  <Application>Microsoft Office PowerPoint</Application>
  <PresentationFormat>Affichage à l'écran (16:9)</PresentationFormat>
  <Paragraphs>168</Paragraphs>
  <Slides>60</Slides>
  <Notes>11</Notes>
  <HiddenSlides>1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70" baseType="lpstr">
      <vt:lpstr>Ubuntu Light</vt:lpstr>
      <vt:lpstr>Arvo</vt:lpstr>
      <vt:lpstr>Century Gothic</vt:lpstr>
      <vt:lpstr>Ubuntu Medium</vt:lpstr>
      <vt:lpstr>Bodoni</vt:lpstr>
      <vt:lpstr>Calibri</vt:lpstr>
      <vt:lpstr>Wingdings</vt:lpstr>
      <vt:lpstr>Arial</vt:lpstr>
      <vt:lpstr>Ubuntu</vt:lpstr>
      <vt:lpstr>Minimal Charm</vt:lpstr>
      <vt:lpstr>RAPPORT DE STAGE CONCEPT X FORMATION</vt:lpstr>
      <vt:lpstr>Sommaire</vt:lpstr>
      <vt:lpstr>PRESENTATION DE L’ENTREPRISE</vt:lpstr>
      <vt:lpstr>Quelques mots sur </vt:lpstr>
      <vt:lpstr>Présentation PowerPoint</vt:lpstr>
      <vt:lpstr>TOUT SUR LE PROJET</vt:lpstr>
      <vt:lpstr>CONTEXTE</vt:lpstr>
      <vt:lpstr>Présentation PowerPoint</vt:lpstr>
      <vt:lpstr>PRESENTATION DE L’EQUIPE</vt:lpstr>
      <vt:lpstr>Présentation PowerPoint</vt:lpstr>
      <vt:lpstr>MA MISSION : Créer une interface pour les intervenants</vt:lpstr>
      <vt:lpstr>OUTILS UTILISÉS</vt:lpstr>
      <vt:lpstr>Présentation PowerPoint</vt:lpstr>
      <vt:lpstr>Présentation PowerPoint</vt:lpstr>
      <vt:lpstr>REALISATION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Vue globale du projet</vt:lpstr>
      <vt:lpstr>Améliorations</vt:lpstr>
      <vt:lpstr>Problèmes rencontrés</vt:lpstr>
      <vt:lpstr>Solutions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STAGE</dc:title>
  <dc:creator>Yanissa G.T</dc:creator>
  <cp:lastModifiedBy>Jonathan Kancel</cp:lastModifiedBy>
  <cp:revision>122</cp:revision>
  <dcterms:modified xsi:type="dcterms:W3CDTF">2021-03-04T02:27:59Z</dcterms:modified>
</cp:coreProperties>
</file>